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_rels/notesSlide23.xml.rels" ContentType="application/vnd.openxmlformats-package.relationships+xml"/>
  <Override PartName="/ppt/notesSlides/_rels/notesSlide17.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2.xml.rels" ContentType="application/vnd.openxmlformats-package.relationships+xml"/>
  <Override PartName="/ppt/notesSlides/notesSlide17.xml" ContentType="application/vnd.openxmlformats-officedocument.presentationml.notesSlide+xml"/>
  <Override PartName="/ppt/notesSlides/notesSlide23.xml" ContentType="application/vnd.openxmlformats-officedocument.presentationml.notesSlide+xml"/>
  <Override PartName="/ppt/_rels/presentation.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media/image1.png" ContentType="image/png"/>
  <Override PartName="/ppt/media/image2.jpeg" ContentType="image/jpeg"/>
  <Override PartName="/ppt/media/image3.png" ContentType="image/png"/>
  <Override PartName="/ppt/media/image4.png" ContentType="image/png"/>
  <Override PartName="/ppt/media/image5.png" ContentType="image/png"/>
  <Override PartName="/ppt/media/image6.png" ContentType="image/png"/>
  <Override PartName="/ppt/media/image7.jpeg" ContentType="image/jpe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2.xml.rels" ContentType="application/vnd.openxmlformats-package.relationships+xml"/>
  <Override PartName="/ppt/slides/_rels/slide20.xml.rels" ContentType="application/vnd.openxmlformats-package.relationships+xml"/>
  <Override PartName="/ppt/slides/_rels/slide1.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23.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22.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9.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x="24384000" cy="13716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presProps" Target="presProps.xml"/>
</Relationships>
</file>

<file path=ppt/media/image1.png>
</file>

<file path=ppt/media/image2.jpeg>
</file>

<file path=ppt/media/image3.png>
</file>

<file path=ppt/media/image4.png>
</file>

<file path=ppt/media/image5.png>
</file>

<file path=ppt/media/image6.png>
</file>

<file path=ppt/media/image7.jpe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r>
              <a:rPr b="0" lang="fr-FR" sz="4400" spc="-1" strike="noStrike">
                <a:latin typeface="Arial"/>
              </a:rPr>
              <a:t>Click to move the slide</a:t>
            </a:r>
            <a:endParaRPr b="0" lang="fr-FR" sz="4400" spc="-1" strike="noStrike">
              <a:latin typeface="Arial"/>
            </a:endParaRPr>
          </a:p>
        </p:txBody>
      </p:sp>
      <p:sp>
        <p:nvSpPr>
          <p:cNvPr id="115"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fr-FR" sz="2000" spc="-1" strike="noStrike">
                <a:latin typeface="Arial"/>
              </a:rPr>
              <a:t>Click to edit the notes format</a:t>
            </a:r>
            <a:endParaRPr b="0" lang="fr-FR" sz="2000" spc="-1" strike="noStrike">
              <a:latin typeface="Arial"/>
            </a:endParaRPr>
          </a:p>
        </p:txBody>
      </p:sp>
      <p:sp>
        <p:nvSpPr>
          <p:cNvPr id="116"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fr-FR" sz="1400" spc="-1" strike="noStrike">
                <a:latin typeface="Times New Roman"/>
              </a:rPr>
              <a:t>&lt;header&gt;</a:t>
            </a:r>
            <a:endParaRPr b="0" lang="fr-FR" sz="1400" spc="-1" strike="noStrike">
              <a:latin typeface="Times New Roman"/>
            </a:endParaRPr>
          </a:p>
        </p:txBody>
      </p:sp>
      <p:sp>
        <p:nvSpPr>
          <p:cNvPr id="117" name="PlaceHolder 4"/>
          <p:cNvSpPr>
            <a:spLocks noGrp="1"/>
          </p:cNvSpPr>
          <p:nvPr>
            <p:ph type="dt"/>
          </p:nvPr>
        </p:nvSpPr>
        <p:spPr>
          <a:xfrm>
            <a:off x="4278960" y="0"/>
            <a:ext cx="3280680" cy="534240"/>
          </a:xfrm>
          <a:prstGeom prst="rect">
            <a:avLst/>
          </a:prstGeom>
          <a:noFill/>
          <a:ln w="0">
            <a:noFill/>
          </a:ln>
        </p:spPr>
        <p:txBody>
          <a:bodyPr lIns="0" rIns="0" tIns="0" bIns="0" anchor="t">
            <a:noAutofit/>
          </a:bodyPr>
          <a:p>
            <a:pPr algn="r"/>
            <a:r>
              <a:rPr b="0" lang="fr-FR" sz="1400" spc="-1" strike="noStrike">
                <a:latin typeface="Times New Roman"/>
              </a:rPr>
              <a:t>&lt;date/time&gt;</a:t>
            </a:r>
            <a:endParaRPr b="0" lang="fr-FR" sz="1400" spc="-1" strike="noStrike">
              <a:latin typeface="Times New Roman"/>
            </a:endParaRPr>
          </a:p>
        </p:txBody>
      </p:sp>
      <p:sp>
        <p:nvSpPr>
          <p:cNvPr id="118" name="PlaceHolder 5"/>
          <p:cNvSpPr>
            <a:spLocks noGrp="1"/>
          </p:cNvSpPr>
          <p:nvPr>
            <p:ph type="ftr"/>
          </p:nvPr>
        </p:nvSpPr>
        <p:spPr>
          <a:xfrm>
            <a:off x="0" y="10157400"/>
            <a:ext cx="3280680" cy="534240"/>
          </a:xfrm>
          <a:prstGeom prst="rect">
            <a:avLst/>
          </a:prstGeom>
          <a:noFill/>
          <a:ln w="0">
            <a:noFill/>
          </a:ln>
        </p:spPr>
        <p:txBody>
          <a:bodyPr lIns="0" rIns="0" tIns="0" bIns="0" anchor="b">
            <a:noAutofit/>
          </a:bodyPr>
          <a:p>
            <a:r>
              <a:rPr b="0" lang="fr-FR" sz="1400" spc="-1" strike="noStrike">
                <a:latin typeface="Times New Roman"/>
              </a:rPr>
              <a:t>&lt;footer&gt;</a:t>
            </a:r>
            <a:endParaRPr b="0" lang="fr-FR" sz="1400" spc="-1" strike="noStrike">
              <a:latin typeface="Times New Roman"/>
            </a:endParaRPr>
          </a:p>
        </p:txBody>
      </p:sp>
      <p:sp>
        <p:nvSpPr>
          <p:cNvPr id="119" name="PlaceHolder 6"/>
          <p:cNvSpPr>
            <a:spLocks noGrp="1"/>
          </p:cNvSpPr>
          <p:nvPr>
            <p:ph type="sldNum"/>
          </p:nvPr>
        </p:nvSpPr>
        <p:spPr>
          <a:xfrm>
            <a:off x="4278960" y="10157400"/>
            <a:ext cx="3280680" cy="534240"/>
          </a:xfrm>
          <a:prstGeom prst="rect">
            <a:avLst/>
          </a:prstGeom>
          <a:noFill/>
          <a:ln w="0">
            <a:noFill/>
          </a:ln>
        </p:spPr>
        <p:txBody>
          <a:bodyPr lIns="0" rIns="0" tIns="0" bIns="0" anchor="b">
            <a:noAutofit/>
          </a:bodyPr>
          <a:p>
            <a:pPr algn="r"/>
            <a:fld id="{65F84560-8511-4B3E-973C-8C9F453723A1}" type="slidenum">
              <a:rPr b="0" lang="fr-FR" sz="1400" spc="-1" strike="noStrike">
                <a:latin typeface="Times New Roman"/>
              </a:rPr>
              <a:t>&lt;number&gt;</a:t>
            </a:fld>
            <a:endParaRPr b="0" lang="fr-FR"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PlaceHolder 1"/>
          <p:cNvSpPr>
            <a:spLocks noGrp="1"/>
          </p:cNvSpPr>
          <p:nvPr>
            <p:ph type="sldImg"/>
          </p:nvPr>
        </p:nvSpPr>
        <p:spPr>
          <a:xfrm>
            <a:off x="1143000" y="685800"/>
            <a:ext cx="4570200" cy="3427200"/>
          </a:xfrm>
          <a:prstGeom prst="rect">
            <a:avLst/>
          </a:prstGeom>
          <a:ln w="0">
            <a:noFill/>
          </a:ln>
        </p:spPr>
      </p:sp>
      <p:sp>
        <p:nvSpPr>
          <p:cNvPr id="202" name="PlaceHolder 2"/>
          <p:cNvSpPr>
            <a:spLocks noGrp="1"/>
          </p:cNvSpPr>
          <p:nvPr>
            <p:ph type="body"/>
          </p:nvPr>
        </p:nvSpPr>
        <p:spPr>
          <a:xfrm>
            <a:off x="914400" y="4343400"/>
            <a:ext cx="5027400" cy="4113000"/>
          </a:xfrm>
          <a:prstGeom prst="rect">
            <a:avLst/>
          </a:prstGeom>
          <a:noFill/>
          <a:ln w="0">
            <a:noFill/>
          </a:ln>
        </p:spPr>
        <p:txBody>
          <a:bodyPr lIns="90000" rIns="90000" tIns="45000" bIns="45000" anchor="t">
            <a:noAutofit/>
          </a:bodyPr>
          <a:p>
            <a:pPr marL="216000" indent="-216000">
              <a:lnSpc>
                <a:spcPct val="100000"/>
              </a:lnSpc>
              <a:tabLst>
                <a:tab algn="l" pos="0"/>
              </a:tabLst>
            </a:pPr>
            <a:r>
              <a:rPr b="0" lang="fr-FR" sz="2000" spc="-1" strike="noStrike">
                <a:latin typeface="Arial"/>
              </a:rPr>
              <a:t>Cette application permet de visualiser les données DVF (demandes de valeurs foncières), correspondant aux mutations à titre onéreux réalisées les 5 dernières années. Les données DVF brutes sont téléchargeables sur data.gouv.fr depuis le 24 avril 2019 et sont produites par la direction générale des Finances publiques.</a:t>
            </a:r>
            <a:endParaRPr b="0" lang="fr-FR" sz="2000" spc="-1" strike="noStrike">
              <a:latin typeface="Arial"/>
            </a:endParaRPr>
          </a:p>
          <a:p>
            <a:pPr marL="216000" indent="-216000">
              <a:lnSpc>
                <a:spcPct val="100000"/>
              </a:lnSpc>
              <a:tabLst>
                <a:tab algn="l" pos="0"/>
              </a:tabLst>
            </a:pPr>
            <a:r>
              <a:rPr b="0" lang="fr-FR" sz="2000" spc="-1" strike="noStrike">
                <a:latin typeface="Arial"/>
              </a:rPr>
              <a:t>Il est possible de sélectionner (en cliquant ou en filtrant) un département, une commune, puis une section cadastrale. La carte est mise à jour automatiquement. </a:t>
            </a:r>
            <a:endParaRPr b="0" lang="fr-FR" sz="2000" spc="-1" strike="noStrike">
              <a:latin typeface="Arial"/>
            </a:endParaRPr>
          </a:p>
          <a:p>
            <a:pPr marL="216000" indent="-216000">
              <a:lnSpc>
                <a:spcPct val="100000"/>
              </a:lnSpc>
              <a:tabLst>
                <a:tab algn="l" pos="0"/>
              </a:tabLst>
            </a:pPr>
            <a:r>
              <a:rPr b="0" lang="fr-FR" sz="2000" spc="-1" strike="noStrike">
                <a:latin typeface="Arial"/>
              </a:rPr>
              <a:t>Les parcelles cadastrales concernées par au moins une mutation s'affichent en bleu. </a:t>
            </a:r>
            <a:endParaRPr b="0" lang="fr-FR" sz="2000" spc="-1" strike="noStrike">
              <a:latin typeface="Arial"/>
            </a:endParaRPr>
          </a:p>
          <a:p>
            <a:pPr marL="216000" indent="-216000">
              <a:lnSpc>
                <a:spcPct val="100000"/>
              </a:lnSpc>
              <a:tabLst>
                <a:tab algn="l" pos="0"/>
              </a:tabLst>
            </a:pPr>
            <a:r>
              <a:rPr b="0" lang="fr-FR" sz="2000" spc="-1" strike="noStrike">
                <a:latin typeface="Arial"/>
              </a:rPr>
              <a:t>Il est possible de voir la liste des mutations (date, valeur foncière, dispositions) en cliquant sur ces parcelles.</a:t>
            </a:r>
            <a:endParaRPr b="0" lang="fr-FR" sz="2000" spc="-1" strike="noStrike">
              <a:latin typeface="Arial"/>
            </a:endParaRPr>
          </a:p>
          <a:p>
            <a:pPr marL="216000" indent="-216000">
              <a:lnSpc>
                <a:spcPct val="100000"/>
              </a:lnSpc>
              <a:tabLst>
                <a:tab algn="l" pos="0"/>
              </a:tabLst>
            </a:pPr>
            <a:endParaRPr b="0" lang="fr-FR" sz="2000" spc="-1" strike="noStrike">
              <a:latin typeface="Arial"/>
            </a:endParaRPr>
          </a:p>
          <a:p>
            <a:pPr marL="279360" indent="-279360">
              <a:lnSpc>
                <a:spcPct val="100000"/>
              </a:lnSpc>
              <a:buClr>
                <a:srgbClr val="000000"/>
              </a:buClr>
              <a:buSzPct val="123000"/>
              <a:buFont typeface="StarSymbol"/>
              <a:buChar char="-"/>
              <a:tabLst>
                <a:tab algn="l" pos="0"/>
              </a:tabLst>
            </a:pPr>
            <a:r>
              <a:rPr b="1" lang="fr-FR" sz="2000" spc="-1" strike="noStrike">
                <a:latin typeface="Arial"/>
              </a:rPr>
              <a:t>Particuliers</a:t>
            </a:r>
            <a:r>
              <a:rPr b="0" lang="fr-FR" sz="2000" spc="-1" strike="noStrike">
                <a:latin typeface="Arial"/>
              </a:rPr>
              <a:t> : libre accès à l'information des données valeurs foncières pour prendre des décisions de vente/d'achat en connaissance de cause et réduire l'asymétrie d'information</a:t>
            </a:r>
            <a:endParaRPr b="0" lang="fr-FR" sz="2000" spc="-1" strike="noStrike">
              <a:latin typeface="Arial"/>
            </a:endParaRPr>
          </a:p>
          <a:p>
            <a:pPr marL="279360" indent="-279360">
              <a:lnSpc>
                <a:spcPct val="100000"/>
              </a:lnSpc>
              <a:buClr>
                <a:srgbClr val="000000"/>
              </a:buClr>
              <a:buSzPct val="123000"/>
              <a:buFont typeface="StarSymbol"/>
              <a:buChar char="-"/>
              <a:tabLst>
                <a:tab algn="l" pos="0"/>
              </a:tabLst>
            </a:pPr>
            <a:r>
              <a:rPr b="1" lang="fr-FR" sz="2000" spc="-1" strike="noStrike">
                <a:latin typeface="Arial"/>
              </a:rPr>
              <a:t>Agences immobilières</a:t>
            </a:r>
            <a:r>
              <a:rPr b="0" lang="fr-FR" sz="2000" spc="-1" strike="noStrike">
                <a:latin typeface="Arial"/>
              </a:rPr>
              <a:t> - connaissance du marché et analyse pour fixer un prix juste</a:t>
            </a:r>
            <a:endParaRPr b="0" lang="fr-FR" sz="2000" spc="-1" strike="noStrike">
              <a:latin typeface="Arial"/>
            </a:endParaRPr>
          </a:p>
          <a:p>
            <a:pPr marL="279360" indent="-279360">
              <a:lnSpc>
                <a:spcPct val="100000"/>
              </a:lnSpc>
              <a:buClr>
                <a:srgbClr val="000000"/>
              </a:buClr>
              <a:buSzPct val="123000"/>
              <a:buFont typeface="StarSymbol"/>
              <a:buChar char="-"/>
              <a:tabLst>
                <a:tab algn="l" pos="0"/>
              </a:tabLst>
            </a:pPr>
            <a:r>
              <a:rPr b="1" lang="fr-FR" sz="2000" spc="-1" strike="noStrike">
                <a:latin typeface="Arial"/>
              </a:rPr>
              <a:t>Prestataires de services en ligne</a:t>
            </a:r>
            <a:r>
              <a:rPr b="0" lang="fr-FR" sz="2000" spc="-1" strike="noStrike">
                <a:latin typeface="Arial"/>
              </a:rPr>
              <a:t> (gratuit ou payant) : proposer un moteur de recherche plus abouti, souvent avec une version de base gratuite et des fonctionnalités payantes, intégrer les données dans d'autres services</a:t>
            </a:r>
            <a:endParaRPr b="0" lang="fr-FR" sz="2000" spc="-1" strike="noStrike">
              <a:latin typeface="Arial"/>
            </a:endParaRPr>
          </a:p>
          <a:p>
            <a:pPr>
              <a:lnSpc>
                <a:spcPct val="100000"/>
              </a:lnSpc>
              <a:tabLst>
                <a:tab algn="l" pos="0"/>
              </a:tabLst>
            </a:pPr>
            <a:endParaRPr b="0" lang="fr-FR" sz="2000" spc="-1" strike="noStrike">
              <a:latin typeface="Arial"/>
            </a:endParaRPr>
          </a:p>
          <a:p>
            <a:pPr>
              <a:lnSpc>
                <a:spcPct val="100000"/>
              </a:lnSpc>
              <a:tabLst>
                <a:tab algn="l" pos="0"/>
              </a:tabLst>
            </a:pPr>
            <a:r>
              <a:rPr b="1" lang="fr-FR" sz="2000" spc="-1" strike="noStrike">
                <a:latin typeface="Arial"/>
              </a:rPr>
              <a:t>Impact :</a:t>
            </a:r>
            <a:endParaRPr b="0" lang="fr-FR" sz="2000" spc="-1" strike="noStrike">
              <a:latin typeface="Arial"/>
            </a:endParaRPr>
          </a:p>
          <a:p>
            <a:pPr>
              <a:lnSpc>
                <a:spcPct val="100000"/>
              </a:lnSpc>
              <a:tabLst>
                <a:tab algn="l" pos="0"/>
              </a:tabLst>
            </a:pPr>
            <a:r>
              <a:rPr b="0" lang="fr-FR" sz="2000" spc="-1" strike="noStrike">
                <a:latin typeface="Arial"/>
              </a:rPr>
              <a:t>- Réduction de l'asymétrie d'information</a:t>
            </a:r>
            <a:endParaRPr b="0" lang="fr-FR" sz="2000" spc="-1" strike="noStrike">
              <a:latin typeface="Arial"/>
            </a:endParaRPr>
          </a:p>
          <a:p>
            <a:pPr>
              <a:lnSpc>
                <a:spcPct val="100000"/>
              </a:lnSpc>
              <a:tabLst>
                <a:tab algn="l" pos="0"/>
              </a:tabLst>
            </a:pPr>
            <a:r>
              <a:rPr b="0" lang="fr-FR" sz="2000" spc="-1" strike="noStrike">
                <a:latin typeface="Arial"/>
              </a:rPr>
              <a:t>- Création de valeur économique ( acteurs privés)</a:t>
            </a:r>
            <a:endParaRPr b="0" lang="fr-FR" sz="2000" spc="-1" strike="noStrike">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PlaceHolder 1"/>
          <p:cNvSpPr>
            <a:spLocks noGrp="1"/>
          </p:cNvSpPr>
          <p:nvPr>
            <p:ph type="sldImg"/>
          </p:nvPr>
        </p:nvSpPr>
        <p:spPr>
          <a:xfrm>
            <a:off x="1143000" y="685800"/>
            <a:ext cx="4570200" cy="3427200"/>
          </a:xfrm>
          <a:prstGeom prst="rect">
            <a:avLst/>
          </a:prstGeom>
          <a:ln w="0">
            <a:noFill/>
          </a:ln>
        </p:spPr>
      </p:sp>
      <p:sp>
        <p:nvSpPr>
          <p:cNvPr id="196" name="PlaceHolder 2"/>
          <p:cNvSpPr>
            <a:spLocks noGrp="1"/>
          </p:cNvSpPr>
          <p:nvPr>
            <p:ph type="body"/>
          </p:nvPr>
        </p:nvSpPr>
        <p:spPr>
          <a:xfrm>
            <a:off x="914400" y="4343400"/>
            <a:ext cx="5027400" cy="4113000"/>
          </a:xfrm>
          <a:prstGeom prst="rect">
            <a:avLst/>
          </a:prstGeom>
          <a:noFill/>
          <a:ln w="0">
            <a:noFill/>
          </a:ln>
        </p:spPr>
        <p:txBody>
          <a:bodyPr lIns="90000" rIns="90000" tIns="45000" bIns="45000" anchor="t">
            <a:noAutofit/>
          </a:bodyPr>
          <a:p>
            <a:pPr marL="216000" indent="-216000">
              <a:lnSpc>
                <a:spcPct val="100000"/>
              </a:lnSpc>
              <a:tabLst>
                <a:tab algn="l" pos="0"/>
              </a:tabLst>
            </a:pPr>
            <a:r>
              <a:rPr b="0" lang="fr-FR" sz="2000" spc="-1" strike="noStrike">
                <a:latin typeface="Arial"/>
              </a:rPr>
              <a:t>Etalab est un département de la direction interministérielle du numérique (DINUM), placée sous l'autorité du Ministère de la Transformation et de la Fonction Publiques. Nous travaillons sur tout ce qui concerne les données</a:t>
            </a:r>
            <a:endParaRPr b="0" lang="fr-FR" sz="2000" spc="-1" strike="noStrike">
              <a:latin typeface="Arial"/>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PlaceHolder 1"/>
          <p:cNvSpPr>
            <a:spLocks noGrp="1"/>
          </p:cNvSpPr>
          <p:nvPr>
            <p:ph type="sldImg"/>
          </p:nvPr>
        </p:nvSpPr>
        <p:spPr>
          <a:xfrm>
            <a:off x="1143000" y="685800"/>
            <a:ext cx="4570200" cy="3427200"/>
          </a:xfrm>
          <a:prstGeom prst="rect">
            <a:avLst/>
          </a:prstGeom>
          <a:ln w="0">
            <a:noFill/>
          </a:ln>
        </p:spPr>
      </p:sp>
      <p:sp>
        <p:nvSpPr>
          <p:cNvPr id="204" name="PlaceHolder 2"/>
          <p:cNvSpPr>
            <a:spLocks noGrp="1"/>
          </p:cNvSpPr>
          <p:nvPr>
            <p:ph type="body"/>
          </p:nvPr>
        </p:nvSpPr>
        <p:spPr>
          <a:xfrm>
            <a:off x="914400" y="4343400"/>
            <a:ext cx="5027400" cy="4113000"/>
          </a:xfrm>
          <a:prstGeom prst="rect">
            <a:avLst/>
          </a:prstGeom>
          <a:noFill/>
          <a:ln w="0">
            <a:noFill/>
          </a:ln>
        </p:spPr>
        <p:txBody>
          <a:bodyPr lIns="90000" rIns="90000" tIns="45000" bIns="45000" anchor="t">
            <a:noAutofit/>
          </a:bodyPr>
          <a:p>
            <a:pPr marL="216000" indent="-216000">
              <a:lnSpc>
                <a:spcPct val="100000"/>
              </a:lnSpc>
              <a:tabLst>
                <a:tab algn="l" pos="0"/>
              </a:tabLst>
            </a:pPr>
            <a:r>
              <a:rPr b="0" lang="fr-FR" sz="2000" spc="-1" strike="noStrike">
                <a:latin typeface="Arial"/>
              </a:rPr>
              <a:t>questions ?</a:t>
            </a:r>
            <a:endParaRPr b="0" lang="fr-FR" sz="20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PlaceHolder 1"/>
          <p:cNvSpPr>
            <a:spLocks noGrp="1"/>
          </p:cNvSpPr>
          <p:nvPr>
            <p:ph type="sldImg"/>
          </p:nvPr>
        </p:nvSpPr>
        <p:spPr>
          <a:xfrm>
            <a:off x="1143000" y="685800"/>
            <a:ext cx="4570200" cy="3427200"/>
          </a:xfrm>
          <a:prstGeom prst="rect">
            <a:avLst/>
          </a:prstGeom>
          <a:ln w="0">
            <a:noFill/>
          </a:ln>
        </p:spPr>
      </p:sp>
      <p:sp>
        <p:nvSpPr>
          <p:cNvPr id="198" name="PlaceHolder 2"/>
          <p:cNvSpPr>
            <a:spLocks noGrp="1"/>
          </p:cNvSpPr>
          <p:nvPr>
            <p:ph type="body"/>
          </p:nvPr>
        </p:nvSpPr>
        <p:spPr>
          <a:xfrm>
            <a:off x="914400" y="4343400"/>
            <a:ext cx="5027400" cy="4113000"/>
          </a:xfrm>
          <a:prstGeom prst="rect">
            <a:avLst/>
          </a:prstGeom>
          <a:noFill/>
          <a:ln w="0">
            <a:noFill/>
          </a:ln>
        </p:spPr>
        <p:txBody>
          <a:bodyPr lIns="90000" rIns="90000" tIns="45000" bIns="45000" anchor="t">
            <a:noAutofit/>
          </a:bodyPr>
          <a:p>
            <a:pPr marL="216000" indent="-216000">
              <a:lnSpc>
                <a:spcPct val="100000"/>
              </a:lnSpc>
              <a:tabLst>
                <a:tab algn="l" pos="0"/>
              </a:tabLst>
            </a:pPr>
            <a:r>
              <a:rPr b="0" lang="fr-FR" sz="2000" spc="-1" strike="noStrike">
                <a:latin typeface="Arial"/>
              </a:rPr>
              <a:t>La loi n° 78-753 du 17 juillet 1978, codifiée au livre III du code des relations entre le public et l’administration (CRPA), a institué le principe de la liberté d’accès aux documents administratifs. Ainsi, toute personne qui en fait la demande a le droit d’obtenir la communication de documents administratifs.</a:t>
            </a:r>
            <a:endParaRPr b="0" lang="fr-FR" sz="2000" spc="-1" strike="noStrike">
              <a:latin typeface="Arial"/>
            </a:endParaRPr>
          </a:p>
          <a:p>
            <a:pPr marL="216000" indent="-216000">
              <a:lnSpc>
                <a:spcPct val="100000"/>
              </a:lnSpc>
              <a:tabLst>
                <a:tab algn="l" pos="0"/>
              </a:tabLst>
            </a:pPr>
            <a:endParaRPr b="0" lang="fr-FR" sz="2000" spc="-1" strike="noStrike">
              <a:latin typeface="Arial"/>
            </a:endParaRPr>
          </a:p>
          <a:p>
            <a:pPr marL="216000" indent="-216000">
              <a:lnSpc>
                <a:spcPct val="100000"/>
              </a:lnSpc>
              <a:tabLst>
                <a:tab algn="l" pos="0"/>
              </a:tabLst>
            </a:pPr>
            <a:r>
              <a:rPr b="0" lang="fr-FR" sz="2000" spc="-1" strike="noStrike">
                <a:latin typeface="Arial"/>
              </a:rPr>
              <a:t>La CADA Commission d’accès aux documents administratifs a été créée pour assurer la bonne application du droit d’accès</a:t>
            </a:r>
            <a:endParaRPr b="0" lang="fr-FR" sz="2000" spc="-1" strike="noStrike">
              <a:latin typeface="Arial"/>
            </a:endParaRPr>
          </a:p>
          <a:p>
            <a:pPr marL="216000" indent="-216000">
              <a:lnSpc>
                <a:spcPct val="100000"/>
              </a:lnSpc>
              <a:tabLst>
                <a:tab algn="l" pos="0"/>
              </a:tabLst>
            </a:pPr>
            <a:endParaRPr b="0" lang="fr-FR" sz="2000" spc="-1" strike="noStrike">
              <a:latin typeface="Arial"/>
            </a:endParaRPr>
          </a:p>
          <a:p>
            <a:pPr marL="216000" indent="-216000">
              <a:lnSpc>
                <a:spcPct val="100000"/>
              </a:lnSpc>
              <a:tabLst>
                <a:tab algn="l" pos="0"/>
              </a:tabLst>
            </a:pPr>
            <a:r>
              <a:rPr b="0" lang="fr-FR" sz="2000" spc="-1" strike="noStrike">
                <a:latin typeface="Arial"/>
              </a:rPr>
              <a:t>2005 transposition de la directive européenne de 2003</a:t>
            </a:r>
            <a:endParaRPr b="0" lang="fr-FR" sz="20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PlaceHolder 1"/>
          <p:cNvSpPr>
            <a:spLocks noGrp="1"/>
          </p:cNvSpPr>
          <p:nvPr>
            <p:ph type="sldImg"/>
          </p:nvPr>
        </p:nvSpPr>
        <p:spPr>
          <a:xfrm>
            <a:off x="1143000" y="685800"/>
            <a:ext cx="4570200" cy="3427200"/>
          </a:xfrm>
          <a:prstGeom prst="rect">
            <a:avLst/>
          </a:prstGeom>
          <a:ln w="0">
            <a:noFill/>
          </a:ln>
        </p:spPr>
      </p:sp>
      <p:sp>
        <p:nvSpPr>
          <p:cNvPr id="200" name="PlaceHolder 2"/>
          <p:cNvSpPr>
            <a:spLocks noGrp="1"/>
          </p:cNvSpPr>
          <p:nvPr>
            <p:ph type="body"/>
          </p:nvPr>
        </p:nvSpPr>
        <p:spPr>
          <a:xfrm>
            <a:off x="914400" y="4343400"/>
            <a:ext cx="5027400" cy="4113000"/>
          </a:xfrm>
          <a:prstGeom prst="rect">
            <a:avLst/>
          </a:prstGeom>
          <a:noFill/>
          <a:ln w="0">
            <a:noFill/>
          </a:ln>
        </p:spPr>
        <p:txBody>
          <a:bodyPr lIns="90000" rIns="90000" tIns="45000" bIns="45000" anchor="t">
            <a:noAutofit/>
          </a:bodyPr>
          <a:p>
            <a:pPr marL="216000" indent="-216000">
              <a:lnSpc>
                <a:spcPct val="100000"/>
              </a:lnSpc>
              <a:tabLst>
                <a:tab algn="l" pos="0"/>
              </a:tabLst>
            </a:pPr>
            <a:r>
              <a:rPr b="0" lang="fr-FR" sz="2000" spc="-1" strike="noStrike">
                <a:latin typeface="Arial"/>
              </a:rPr>
              <a:t>ouverture par défaut, dans un standard ouvert aisément réutilisable, par l'Etat, les collectivités territoriales ainsi que par les autres personnes de droit public ou les personnes de droit privé chargées d'une mission de service public</a:t>
            </a:r>
            <a:endParaRPr b="0" lang="fr-FR" sz="2000" spc="-1" strike="noStrike">
              <a:latin typeface="Arial"/>
            </a:endParaRPr>
          </a:p>
          <a:p>
            <a:pPr marL="216000" indent="-216000">
              <a:lnSpc>
                <a:spcPct val="100000"/>
              </a:lnSpc>
              <a:tabLst>
                <a:tab algn="l" pos="0"/>
              </a:tabLst>
            </a:pPr>
            <a:endParaRPr b="0" lang="fr-FR" sz="2000" spc="-1" strike="noStrike">
              <a:latin typeface="Arial"/>
            </a:endParaRPr>
          </a:p>
          <a:p>
            <a:pPr marL="216000" indent="-216000">
              <a:lnSpc>
                <a:spcPct val="100000"/>
              </a:lnSpc>
              <a:tabLst>
                <a:tab algn="l" pos="0"/>
              </a:tabLst>
            </a:pPr>
            <a:r>
              <a:rPr b="0" lang="fr-FR" sz="2000" spc="-1" strike="noStrike">
                <a:latin typeface="Arial"/>
              </a:rPr>
              <a:t>Ce cadre général s’est étoffé de législations sectorielles ou territoriales, notamment en matière de transport, santé et énergie:</a:t>
            </a:r>
            <a:endParaRPr b="0" lang="fr-FR" sz="2000" spc="-1" strike="noStrike">
              <a:latin typeface="Arial"/>
            </a:endParaRPr>
          </a:p>
          <a:p>
            <a:pPr marL="216000" indent="-216000">
              <a:lnSpc>
                <a:spcPct val="100000"/>
              </a:lnSpc>
              <a:tabLst>
                <a:tab algn="l" pos="0"/>
              </a:tabLst>
            </a:pPr>
            <a:endParaRPr b="0" lang="fr-FR" sz="2000" spc="-1" strike="noStrike">
              <a:latin typeface="Arial"/>
            </a:endParaRPr>
          </a:p>
          <a:p>
            <a:pPr marL="216000" indent="-216000">
              <a:lnSpc>
                <a:spcPct val="100000"/>
              </a:lnSpc>
              <a:tabLst>
                <a:tab algn="l" pos="0"/>
              </a:tabLst>
            </a:pPr>
            <a:r>
              <a:rPr b="0" lang="fr-FR" sz="2000" spc="-1" strike="noStrike">
                <a:latin typeface="Arial"/>
              </a:rPr>
              <a:t>Le cadre juridique de la donnée en France est un des plus développés au monde, nous sommes le premier pays d'Europe en termes de maturité des politiques publiques de l'open data. Mais le cadre juridique et de gouvernance ne suffit pas à lui seul, et il doit aller de pair avec sa mise en œuvre</a:t>
            </a:r>
            <a:endParaRPr b="0" lang="fr-FR" sz="20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24" name="PlaceHolder 2"/>
          <p:cNvSpPr>
            <a:spLocks noGrp="1"/>
          </p:cNvSpPr>
          <p:nvPr>
            <p:ph/>
          </p:nvPr>
        </p:nvSpPr>
        <p:spPr>
          <a:xfrm>
            <a:off x="1218960" y="3209400"/>
            <a:ext cx="219448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25" name="PlaceHolder 3"/>
          <p:cNvSpPr>
            <a:spLocks noGrp="1"/>
          </p:cNvSpPr>
          <p:nvPr>
            <p:ph/>
          </p:nvPr>
        </p:nvSpPr>
        <p:spPr>
          <a:xfrm>
            <a:off x="1218960" y="7364520"/>
            <a:ext cx="2194488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27" name="PlaceHolder 2"/>
          <p:cNvSpPr>
            <a:spLocks noGrp="1"/>
          </p:cNvSpPr>
          <p:nvPr>
            <p:ph/>
          </p:nvPr>
        </p:nvSpPr>
        <p:spPr>
          <a:xfrm>
            <a:off x="12189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28" name="PlaceHolder 3"/>
          <p:cNvSpPr>
            <a:spLocks noGrp="1"/>
          </p:cNvSpPr>
          <p:nvPr>
            <p:ph/>
          </p:nvPr>
        </p:nvSpPr>
        <p:spPr>
          <a:xfrm>
            <a:off x="124635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29" name="PlaceHolder 4"/>
          <p:cNvSpPr>
            <a:spLocks noGrp="1"/>
          </p:cNvSpPr>
          <p:nvPr>
            <p:ph/>
          </p:nvPr>
        </p:nvSpPr>
        <p:spPr>
          <a:xfrm>
            <a:off x="12189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30" name="PlaceHolder 5"/>
          <p:cNvSpPr>
            <a:spLocks noGrp="1"/>
          </p:cNvSpPr>
          <p:nvPr>
            <p:ph/>
          </p:nvPr>
        </p:nvSpPr>
        <p:spPr>
          <a:xfrm>
            <a:off x="124635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32" name="PlaceHolder 2"/>
          <p:cNvSpPr>
            <a:spLocks noGrp="1"/>
          </p:cNvSpPr>
          <p:nvPr>
            <p:ph/>
          </p:nvPr>
        </p:nvSpPr>
        <p:spPr>
          <a:xfrm>
            <a:off x="1218960" y="320940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33" name="PlaceHolder 3"/>
          <p:cNvSpPr>
            <a:spLocks noGrp="1"/>
          </p:cNvSpPr>
          <p:nvPr>
            <p:ph/>
          </p:nvPr>
        </p:nvSpPr>
        <p:spPr>
          <a:xfrm>
            <a:off x="8638560" y="320940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34" name="PlaceHolder 4"/>
          <p:cNvSpPr>
            <a:spLocks noGrp="1"/>
          </p:cNvSpPr>
          <p:nvPr>
            <p:ph/>
          </p:nvPr>
        </p:nvSpPr>
        <p:spPr>
          <a:xfrm>
            <a:off x="16058520" y="320940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35" name="PlaceHolder 5"/>
          <p:cNvSpPr>
            <a:spLocks noGrp="1"/>
          </p:cNvSpPr>
          <p:nvPr>
            <p:ph/>
          </p:nvPr>
        </p:nvSpPr>
        <p:spPr>
          <a:xfrm>
            <a:off x="1218960" y="736452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36" name="PlaceHolder 6"/>
          <p:cNvSpPr>
            <a:spLocks noGrp="1"/>
          </p:cNvSpPr>
          <p:nvPr>
            <p:ph/>
          </p:nvPr>
        </p:nvSpPr>
        <p:spPr>
          <a:xfrm>
            <a:off x="8638560" y="736452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37" name="PlaceHolder 7"/>
          <p:cNvSpPr>
            <a:spLocks noGrp="1"/>
          </p:cNvSpPr>
          <p:nvPr>
            <p:ph/>
          </p:nvPr>
        </p:nvSpPr>
        <p:spPr>
          <a:xfrm>
            <a:off x="16058520" y="7364520"/>
            <a:ext cx="706608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41" name="PlaceHolder 2"/>
          <p:cNvSpPr>
            <a:spLocks noGrp="1"/>
          </p:cNvSpPr>
          <p:nvPr>
            <p:ph type="subTitle"/>
          </p:nvPr>
        </p:nvSpPr>
        <p:spPr>
          <a:xfrm>
            <a:off x="1218960" y="3209400"/>
            <a:ext cx="21944880" cy="7954920"/>
          </a:xfrm>
          <a:prstGeom prst="rect">
            <a:avLst/>
          </a:prstGeom>
          <a:noFill/>
          <a:ln w="0">
            <a:noFill/>
          </a:ln>
        </p:spPr>
        <p:txBody>
          <a:bodyPr lIns="0" rIns="0" tIns="0" bIns="0" anchor="ctr">
            <a:noAutofit/>
          </a:bodyPr>
          <a:p>
            <a:pPr algn="ctr"/>
            <a:endParaRPr b="0" lang="fr-F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43" name="PlaceHolder 2"/>
          <p:cNvSpPr>
            <a:spLocks noGrp="1"/>
          </p:cNvSpPr>
          <p:nvPr>
            <p:ph/>
          </p:nvPr>
        </p:nvSpPr>
        <p:spPr>
          <a:xfrm>
            <a:off x="1218960" y="3209400"/>
            <a:ext cx="21944880" cy="795492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45" name="PlaceHolder 2"/>
          <p:cNvSpPr>
            <a:spLocks noGrp="1"/>
          </p:cNvSpPr>
          <p:nvPr>
            <p:ph/>
          </p:nvPr>
        </p:nvSpPr>
        <p:spPr>
          <a:xfrm>
            <a:off x="12189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
        <p:nvSpPr>
          <p:cNvPr id="46" name="PlaceHolder 3"/>
          <p:cNvSpPr>
            <a:spLocks noGrp="1"/>
          </p:cNvSpPr>
          <p:nvPr>
            <p:ph/>
          </p:nvPr>
        </p:nvSpPr>
        <p:spPr>
          <a:xfrm>
            <a:off x="124635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1218960" y="547200"/>
            <a:ext cx="21944880" cy="10616040"/>
          </a:xfrm>
          <a:prstGeom prst="rect">
            <a:avLst/>
          </a:prstGeom>
          <a:noFill/>
          <a:ln w="0">
            <a:noFill/>
          </a:ln>
        </p:spPr>
        <p:txBody>
          <a:bodyPr lIns="0" rIns="0" tIns="0" bIns="0" anchor="ctr">
            <a:noAutofit/>
          </a:bodyPr>
          <a:p>
            <a:pPr algn="ctr"/>
            <a:endParaRPr b="0" lang="fr-F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50" name="PlaceHolder 2"/>
          <p:cNvSpPr>
            <a:spLocks noGrp="1"/>
          </p:cNvSpPr>
          <p:nvPr>
            <p:ph/>
          </p:nvPr>
        </p:nvSpPr>
        <p:spPr>
          <a:xfrm>
            <a:off x="12189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51" name="PlaceHolder 3"/>
          <p:cNvSpPr>
            <a:spLocks noGrp="1"/>
          </p:cNvSpPr>
          <p:nvPr>
            <p:ph/>
          </p:nvPr>
        </p:nvSpPr>
        <p:spPr>
          <a:xfrm>
            <a:off x="124635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
        <p:nvSpPr>
          <p:cNvPr id="52" name="PlaceHolder 4"/>
          <p:cNvSpPr>
            <a:spLocks noGrp="1"/>
          </p:cNvSpPr>
          <p:nvPr>
            <p:ph/>
          </p:nvPr>
        </p:nvSpPr>
        <p:spPr>
          <a:xfrm>
            <a:off x="12189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3" name="PlaceHolder 2"/>
          <p:cNvSpPr>
            <a:spLocks noGrp="1"/>
          </p:cNvSpPr>
          <p:nvPr>
            <p:ph type="subTitle"/>
          </p:nvPr>
        </p:nvSpPr>
        <p:spPr>
          <a:xfrm>
            <a:off x="1218960" y="3209400"/>
            <a:ext cx="21944880" cy="7954920"/>
          </a:xfrm>
          <a:prstGeom prst="rect">
            <a:avLst/>
          </a:prstGeom>
          <a:noFill/>
          <a:ln w="0">
            <a:noFill/>
          </a:ln>
        </p:spPr>
        <p:txBody>
          <a:bodyPr lIns="0" rIns="0" tIns="0" bIns="0" anchor="ctr">
            <a:noAutofit/>
          </a:bodyPr>
          <a:p>
            <a:pPr algn="ctr"/>
            <a:endParaRPr b="0" lang="fr-F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54" name="PlaceHolder 2"/>
          <p:cNvSpPr>
            <a:spLocks noGrp="1"/>
          </p:cNvSpPr>
          <p:nvPr>
            <p:ph/>
          </p:nvPr>
        </p:nvSpPr>
        <p:spPr>
          <a:xfrm>
            <a:off x="12189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
        <p:nvSpPr>
          <p:cNvPr id="55" name="PlaceHolder 3"/>
          <p:cNvSpPr>
            <a:spLocks noGrp="1"/>
          </p:cNvSpPr>
          <p:nvPr>
            <p:ph/>
          </p:nvPr>
        </p:nvSpPr>
        <p:spPr>
          <a:xfrm>
            <a:off x="124635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56" name="PlaceHolder 4"/>
          <p:cNvSpPr>
            <a:spLocks noGrp="1"/>
          </p:cNvSpPr>
          <p:nvPr>
            <p:ph/>
          </p:nvPr>
        </p:nvSpPr>
        <p:spPr>
          <a:xfrm>
            <a:off x="124635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58" name="PlaceHolder 2"/>
          <p:cNvSpPr>
            <a:spLocks noGrp="1"/>
          </p:cNvSpPr>
          <p:nvPr>
            <p:ph/>
          </p:nvPr>
        </p:nvSpPr>
        <p:spPr>
          <a:xfrm>
            <a:off x="12189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59" name="PlaceHolder 3"/>
          <p:cNvSpPr>
            <a:spLocks noGrp="1"/>
          </p:cNvSpPr>
          <p:nvPr>
            <p:ph/>
          </p:nvPr>
        </p:nvSpPr>
        <p:spPr>
          <a:xfrm>
            <a:off x="124635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60" name="PlaceHolder 4"/>
          <p:cNvSpPr>
            <a:spLocks noGrp="1"/>
          </p:cNvSpPr>
          <p:nvPr>
            <p:ph/>
          </p:nvPr>
        </p:nvSpPr>
        <p:spPr>
          <a:xfrm>
            <a:off x="1218960" y="7364520"/>
            <a:ext cx="2194488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62" name="PlaceHolder 2"/>
          <p:cNvSpPr>
            <a:spLocks noGrp="1"/>
          </p:cNvSpPr>
          <p:nvPr>
            <p:ph/>
          </p:nvPr>
        </p:nvSpPr>
        <p:spPr>
          <a:xfrm>
            <a:off x="1218960" y="3209400"/>
            <a:ext cx="219448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63" name="PlaceHolder 3"/>
          <p:cNvSpPr>
            <a:spLocks noGrp="1"/>
          </p:cNvSpPr>
          <p:nvPr>
            <p:ph/>
          </p:nvPr>
        </p:nvSpPr>
        <p:spPr>
          <a:xfrm>
            <a:off x="1218960" y="7364520"/>
            <a:ext cx="2194488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65" name="PlaceHolder 2"/>
          <p:cNvSpPr>
            <a:spLocks noGrp="1"/>
          </p:cNvSpPr>
          <p:nvPr>
            <p:ph/>
          </p:nvPr>
        </p:nvSpPr>
        <p:spPr>
          <a:xfrm>
            <a:off x="12189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66" name="PlaceHolder 3"/>
          <p:cNvSpPr>
            <a:spLocks noGrp="1"/>
          </p:cNvSpPr>
          <p:nvPr>
            <p:ph/>
          </p:nvPr>
        </p:nvSpPr>
        <p:spPr>
          <a:xfrm>
            <a:off x="124635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67" name="PlaceHolder 4"/>
          <p:cNvSpPr>
            <a:spLocks noGrp="1"/>
          </p:cNvSpPr>
          <p:nvPr>
            <p:ph/>
          </p:nvPr>
        </p:nvSpPr>
        <p:spPr>
          <a:xfrm>
            <a:off x="12189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68" name="PlaceHolder 5"/>
          <p:cNvSpPr>
            <a:spLocks noGrp="1"/>
          </p:cNvSpPr>
          <p:nvPr>
            <p:ph/>
          </p:nvPr>
        </p:nvSpPr>
        <p:spPr>
          <a:xfrm>
            <a:off x="124635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70" name="PlaceHolder 2"/>
          <p:cNvSpPr>
            <a:spLocks noGrp="1"/>
          </p:cNvSpPr>
          <p:nvPr>
            <p:ph/>
          </p:nvPr>
        </p:nvSpPr>
        <p:spPr>
          <a:xfrm>
            <a:off x="1218960" y="320940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71" name="PlaceHolder 3"/>
          <p:cNvSpPr>
            <a:spLocks noGrp="1"/>
          </p:cNvSpPr>
          <p:nvPr>
            <p:ph/>
          </p:nvPr>
        </p:nvSpPr>
        <p:spPr>
          <a:xfrm>
            <a:off x="8638560" y="320940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72" name="PlaceHolder 4"/>
          <p:cNvSpPr>
            <a:spLocks noGrp="1"/>
          </p:cNvSpPr>
          <p:nvPr>
            <p:ph/>
          </p:nvPr>
        </p:nvSpPr>
        <p:spPr>
          <a:xfrm>
            <a:off x="16058520" y="320940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73" name="PlaceHolder 5"/>
          <p:cNvSpPr>
            <a:spLocks noGrp="1"/>
          </p:cNvSpPr>
          <p:nvPr>
            <p:ph/>
          </p:nvPr>
        </p:nvSpPr>
        <p:spPr>
          <a:xfrm>
            <a:off x="1218960" y="736452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74" name="PlaceHolder 6"/>
          <p:cNvSpPr>
            <a:spLocks noGrp="1"/>
          </p:cNvSpPr>
          <p:nvPr>
            <p:ph/>
          </p:nvPr>
        </p:nvSpPr>
        <p:spPr>
          <a:xfrm>
            <a:off x="8638560" y="736452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75" name="PlaceHolder 7"/>
          <p:cNvSpPr>
            <a:spLocks noGrp="1"/>
          </p:cNvSpPr>
          <p:nvPr>
            <p:ph/>
          </p:nvPr>
        </p:nvSpPr>
        <p:spPr>
          <a:xfrm>
            <a:off x="16058520" y="7364520"/>
            <a:ext cx="706608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79" name="PlaceHolder 2"/>
          <p:cNvSpPr>
            <a:spLocks noGrp="1"/>
          </p:cNvSpPr>
          <p:nvPr>
            <p:ph type="subTitle"/>
          </p:nvPr>
        </p:nvSpPr>
        <p:spPr>
          <a:xfrm>
            <a:off x="1218960" y="3209400"/>
            <a:ext cx="21944880" cy="7954920"/>
          </a:xfrm>
          <a:prstGeom prst="rect">
            <a:avLst/>
          </a:prstGeom>
          <a:noFill/>
          <a:ln w="0">
            <a:noFill/>
          </a:ln>
        </p:spPr>
        <p:txBody>
          <a:bodyPr lIns="0" rIns="0" tIns="0" bIns="0" anchor="ctr">
            <a:noAutofit/>
          </a:bodyPr>
          <a:p>
            <a:pPr algn="ctr"/>
            <a:endParaRPr b="0" lang="fr-F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81" name="PlaceHolder 2"/>
          <p:cNvSpPr>
            <a:spLocks noGrp="1"/>
          </p:cNvSpPr>
          <p:nvPr>
            <p:ph/>
          </p:nvPr>
        </p:nvSpPr>
        <p:spPr>
          <a:xfrm>
            <a:off x="1218960" y="3209400"/>
            <a:ext cx="21944880" cy="795492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83" name="PlaceHolder 2"/>
          <p:cNvSpPr>
            <a:spLocks noGrp="1"/>
          </p:cNvSpPr>
          <p:nvPr>
            <p:ph/>
          </p:nvPr>
        </p:nvSpPr>
        <p:spPr>
          <a:xfrm>
            <a:off x="12189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
        <p:nvSpPr>
          <p:cNvPr id="84" name="PlaceHolder 3"/>
          <p:cNvSpPr>
            <a:spLocks noGrp="1"/>
          </p:cNvSpPr>
          <p:nvPr>
            <p:ph/>
          </p:nvPr>
        </p:nvSpPr>
        <p:spPr>
          <a:xfrm>
            <a:off x="124635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5" name="PlaceHolder 2"/>
          <p:cNvSpPr>
            <a:spLocks noGrp="1"/>
          </p:cNvSpPr>
          <p:nvPr>
            <p:ph/>
          </p:nvPr>
        </p:nvSpPr>
        <p:spPr>
          <a:xfrm>
            <a:off x="1218960" y="3209400"/>
            <a:ext cx="21944880" cy="795492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1218960" y="547200"/>
            <a:ext cx="21944880" cy="10616040"/>
          </a:xfrm>
          <a:prstGeom prst="rect">
            <a:avLst/>
          </a:prstGeom>
          <a:noFill/>
          <a:ln w="0">
            <a:noFill/>
          </a:ln>
        </p:spPr>
        <p:txBody>
          <a:bodyPr lIns="0" rIns="0" tIns="0" bIns="0" anchor="ctr">
            <a:noAutofit/>
          </a:bodyPr>
          <a:p>
            <a:pPr algn="ctr"/>
            <a:endParaRPr b="0" lang="fr-F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88" name="PlaceHolder 2"/>
          <p:cNvSpPr>
            <a:spLocks noGrp="1"/>
          </p:cNvSpPr>
          <p:nvPr>
            <p:ph/>
          </p:nvPr>
        </p:nvSpPr>
        <p:spPr>
          <a:xfrm>
            <a:off x="12189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89" name="PlaceHolder 3"/>
          <p:cNvSpPr>
            <a:spLocks noGrp="1"/>
          </p:cNvSpPr>
          <p:nvPr>
            <p:ph/>
          </p:nvPr>
        </p:nvSpPr>
        <p:spPr>
          <a:xfrm>
            <a:off x="124635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
        <p:nvSpPr>
          <p:cNvPr id="90" name="PlaceHolder 4"/>
          <p:cNvSpPr>
            <a:spLocks noGrp="1"/>
          </p:cNvSpPr>
          <p:nvPr>
            <p:ph/>
          </p:nvPr>
        </p:nvSpPr>
        <p:spPr>
          <a:xfrm>
            <a:off x="12189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92" name="PlaceHolder 2"/>
          <p:cNvSpPr>
            <a:spLocks noGrp="1"/>
          </p:cNvSpPr>
          <p:nvPr>
            <p:ph/>
          </p:nvPr>
        </p:nvSpPr>
        <p:spPr>
          <a:xfrm>
            <a:off x="12189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
        <p:nvSpPr>
          <p:cNvPr id="93" name="PlaceHolder 3"/>
          <p:cNvSpPr>
            <a:spLocks noGrp="1"/>
          </p:cNvSpPr>
          <p:nvPr>
            <p:ph/>
          </p:nvPr>
        </p:nvSpPr>
        <p:spPr>
          <a:xfrm>
            <a:off x="124635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94" name="PlaceHolder 4"/>
          <p:cNvSpPr>
            <a:spLocks noGrp="1"/>
          </p:cNvSpPr>
          <p:nvPr>
            <p:ph/>
          </p:nvPr>
        </p:nvSpPr>
        <p:spPr>
          <a:xfrm>
            <a:off x="124635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96" name="PlaceHolder 2"/>
          <p:cNvSpPr>
            <a:spLocks noGrp="1"/>
          </p:cNvSpPr>
          <p:nvPr>
            <p:ph/>
          </p:nvPr>
        </p:nvSpPr>
        <p:spPr>
          <a:xfrm>
            <a:off x="12189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97" name="PlaceHolder 3"/>
          <p:cNvSpPr>
            <a:spLocks noGrp="1"/>
          </p:cNvSpPr>
          <p:nvPr>
            <p:ph/>
          </p:nvPr>
        </p:nvSpPr>
        <p:spPr>
          <a:xfrm>
            <a:off x="124635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98" name="PlaceHolder 4"/>
          <p:cNvSpPr>
            <a:spLocks noGrp="1"/>
          </p:cNvSpPr>
          <p:nvPr>
            <p:ph/>
          </p:nvPr>
        </p:nvSpPr>
        <p:spPr>
          <a:xfrm>
            <a:off x="1218960" y="7364520"/>
            <a:ext cx="2194488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100" name="PlaceHolder 2"/>
          <p:cNvSpPr>
            <a:spLocks noGrp="1"/>
          </p:cNvSpPr>
          <p:nvPr>
            <p:ph/>
          </p:nvPr>
        </p:nvSpPr>
        <p:spPr>
          <a:xfrm>
            <a:off x="1218960" y="3209400"/>
            <a:ext cx="219448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01" name="PlaceHolder 3"/>
          <p:cNvSpPr>
            <a:spLocks noGrp="1"/>
          </p:cNvSpPr>
          <p:nvPr>
            <p:ph/>
          </p:nvPr>
        </p:nvSpPr>
        <p:spPr>
          <a:xfrm>
            <a:off x="1218960" y="7364520"/>
            <a:ext cx="2194488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103" name="PlaceHolder 2"/>
          <p:cNvSpPr>
            <a:spLocks noGrp="1"/>
          </p:cNvSpPr>
          <p:nvPr>
            <p:ph/>
          </p:nvPr>
        </p:nvSpPr>
        <p:spPr>
          <a:xfrm>
            <a:off x="12189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04" name="PlaceHolder 3"/>
          <p:cNvSpPr>
            <a:spLocks noGrp="1"/>
          </p:cNvSpPr>
          <p:nvPr>
            <p:ph/>
          </p:nvPr>
        </p:nvSpPr>
        <p:spPr>
          <a:xfrm>
            <a:off x="124635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05" name="PlaceHolder 4"/>
          <p:cNvSpPr>
            <a:spLocks noGrp="1"/>
          </p:cNvSpPr>
          <p:nvPr>
            <p:ph/>
          </p:nvPr>
        </p:nvSpPr>
        <p:spPr>
          <a:xfrm>
            <a:off x="12189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06" name="PlaceHolder 5"/>
          <p:cNvSpPr>
            <a:spLocks noGrp="1"/>
          </p:cNvSpPr>
          <p:nvPr>
            <p:ph/>
          </p:nvPr>
        </p:nvSpPr>
        <p:spPr>
          <a:xfrm>
            <a:off x="124635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108" name="PlaceHolder 2"/>
          <p:cNvSpPr>
            <a:spLocks noGrp="1"/>
          </p:cNvSpPr>
          <p:nvPr>
            <p:ph/>
          </p:nvPr>
        </p:nvSpPr>
        <p:spPr>
          <a:xfrm>
            <a:off x="1218960" y="320940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09" name="PlaceHolder 3"/>
          <p:cNvSpPr>
            <a:spLocks noGrp="1"/>
          </p:cNvSpPr>
          <p:nvPr>
            <p:ph/>
          </p:nvPr>
        </p:nvSpPr>
        <p:spPr>
          <a:xfrm>
            <a:off x="8638560" y="320940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10" name="PlaceHolder 4"/>
          <p:cNvSpPr>
            <a:spLocks noGrp="1"/>
          </p:cNvSpPr>
          <p:nvPr>
            <p:ph/>
          </p:nvPr>
        </p:nvSpPr>
        <p:spPr>
          <a:xfrm>
            <a:off x="16058520" y="320940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11" name="PlaceHolder 5"/>
          <p:cNvSpPr>
            <a:spLocks noGrp="1"/>
          </p:cNvSpPr>
          <p:nvPr>
            <p:ph/>
          </p:nvPr>
        </p:nvSpPr>
        <p:spPr>
          <a:xfrm>
            <a:off x="1218960" y="736452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12" name="PlaceHolder 6"/>
          <p:cNvSpPr>
            <a:spLocks noGrp="1"/>
          </p:cNvSpPr>
          <p:nvPr>
            <p:ph/>
          </p:nvPr>
        </p:nvSpPr>
        <p:spPr>
          <a:xfrm>
            <a:off x="8638560" y="7364520"/>
            <a:ext cx="706608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13" name="PlaceHolder 7"/>
          <p:cNvSpPr>
            <a:spLocks noGrp="1"/>
          </p:cNvSpPr>
          <p:nvPr>
            <p:ph/>
          </p:nvPr>
        </p:nvSpPr>
        <p:spPr>
          <a:xfrm>
            <a:off x="16058520" y="7364520"/>
            <a:ext cx="706608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7" name="PlaceHolder 2"/>
          <p:cNvSpPr>
            <a:spLocks noGrp="1"/>
          </p:cNvSpPr>
          <p:nvPr>
            <p:ph/>
          </p:nvPr>
        </p:nvSpPr>
        <p:spPr>
          <a:xfrm>
            <a:off x="12189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
        <p:nvSpPr>
          <p:cNvPr id="8" name="PlaceHolder 3"/>
          <p:cNvSpPr>
            <a:spLocks noGrp="1"/>
          </p:cNvSpPr>
          <p:nvPr>
            <p:ph/>
          </p:nvPr>
        </p:nvSpPr>
        <p:spPr>
          <a:xfrm>
            <a:off x="124635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1218960" y="547200"/>
            <a:ext cx="21944880" cy="10616040"/>
          </a:xfrm>
          <a:prstGeom prst="rect">
            <a:avLst/>
          </a:prstGeom>
          <a:noFill/>
          <a:ln w="0">
            <a:noFill/>
          </a:ln>
        </p:spPr>
        <p:txBody>
          <a:bodyPr lIns="0" rIns="0" tIns="0" bIns="0" anchor="ctr">
            <a:noAutofit/>
          </a:bodyPr>
          <a:p>
            <a:pPr algn="ctr"/>
            <a:endParaRPr b="0" lang="fr-F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12" name="PlaceHolder 2"/>
          <p:cNvSpPr>
            <a:spLocks noGrp="1"/>
          </p:cNvSpPr>
          <p:nvPr>
            <p:ph/>
          </p:nvPr>
        </p:nvSpPr>
        <p:spPr>
          <a:xfrm>
            <a:off x="12189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3" name="PlaceHolder 3"/>
          <p:cNvSpPr>
            <a:spLocks noGrp="1"/>
          </p:cNvSpPr>
          <p:nvPr>
            <p:ph/>
          </p:nvPr>
        </p:nvSpPr>
        <p:spPr>
          <a:xfrm>
            <a:off x="124635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
        <p:nvSpPr>
          <p:cNvPr id="14" name="PlaceHolder 4"/>
          <p:cNvSpPr>
            <a:spLocks noGrp="1"/>
          </p:cNvSpPr>
          <p:nvPr>
            <p:ph/>
          </p:nvPr>
        </p:nvSpPr>
        <p:spPr>
          <a:xfrm>
            <a:off x="12189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16" name="PlaceHolder 2"/>
          <p:cNvSpPr>
            <a:spLocks noGrp="1"/>
          </p:cNvSpPr>
          <p:nvPr>
            <p:ph/>
          </p:nvPr>
        </p:nvSpPr>
        <p:spPr>
          <a:xfrm>
            <a:off x="1218960" y="3209400"/>
            <a:ext cx="10708920" cy="7954920"/>
          </a:xfrm>
          <a:prstGeom prst="rect">
            <a:avLst/>
          </a:prstGeom>
          <a:noFill/>
          <a:ln w="0">
            <a:noFill/>
          </a:ln>
        </p:spPr>
        <p:txBody>
          <a:bodyPr lIns="0" rIns="0" tIns="0" bIns="0" anchor="t">
            <a:normAutofit/>
          </a:bodyPr>
          <a:p>
            <a:endParaRPr b="0" lang="fr-FR" sz="3200" spc="-1" strike="noStrike">
              <a:latin typeface="Arial"/>
            </a:endParaRPr>
          </a:p>
        </p:txBody>
      </p:sp>
      <p:sp>
        <p:nvSpPr>
          <p:cNvPr id="17" name="PlaceHolder 3"/>
          <p:cNvSpPr>
            <a:spLocks noGrp="1"/>
          </p:cNvSpPr>
          <p:nvPr>
            <p:ph/>
          </p:nvPr>
        </p:nvSpPr>
        <p:spPr>
          <a:xfrm>
            <a:off x="124635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18" name="PlaceHolder 4"/>
          <p:cNvSpPr>
            <a:spLocks noGrp="1"/>
          </p:cNvSpPr>
          <p:nvPr>
            <p:ph/>
          </p:nvPr>
        </p:nvSpPr>
        <p:spPr>
          <a:xfrm>
            <a:off x="12463560" y="7364520"/>
            <a:ext cx="1070892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endParaRPr b="0" lang="fr-FR" sz="4400" spc="-1" strike="noStrike">
              <a:latin typeface="Arial"/>
            </a:endParaRPr>
          </a:p>
        </p:txBody>
      </p:sp>
      <p:sp>
        <p:nvSpPr>
          <p:cNvPr id="20" name="PlaceHolder 2"/>
          <p:cNvSpPr>
            <a:spLocks noGrp="1"/>
          </p:cNvSpPr>
          <p:nvPr>
            <p:ph/>
          </p:nvPr>
        </p:nvSpPr>
        <p:spPr>
          <a:xfrm>
            <a:off x="12189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21" name="PlaceHolder 3"/>
          <p:cNvSpPr>
            <a:spLocks noGrp="1"/>
          </p:cNvSpPr>
          <p:nvPr>
            <p:ph/>
          </p:nvPr>
        </p:nvSpPr>
        <p:spPr>
          <a:xfrm>
            <a:off x="12463560" y="3209400"/>
            <a:ext cx="10708920" cy="3794400"/>
          </a:xfrm>
          <a:prstGeom prst="rect">
            <a:avLst/>
          </a:prstGeom>
          <a:noFill/>
          <a:ln w="0">
            <a:noFill/>
          </a:ln>
        </p:spPr>
        <p:txBody>
          <a:bodyPr lIns="0" rIns="0" tIns="0" bIns="0" anchor="t">
            <a:normAutofit/>
          </a:bodyPr>
          <a:p>
            <a:endParaRPr b="0" lang="fr-FR" sz="3200" spc="-1" strike="noStrike">
              <a:latin typeface="Arial"/>
            </a:endParaRPr>
          </a:p>
        </p:txBody>
      </p:sp>
      <p:sp>
        <p:nvSpPr>
          <p:cNvPr id="22" name="PlaceHolder 4"/>
          <p:cNvSpPr>
            <a:spLocks noGrp="1"/>
          </p:cNvSpPr>
          <p:nvPr>
            <p:ph/>
          </p:nvPr>
        </p:nvSpPr>
        <p:spPr>
          <a:xfrm>
            <a:off x="1218960" y="7364520"/>
            <a:ext cx="21944880" cy="3794400"/>
          </a:xfrm>
          <a:prstGeom prst="rect">
            <a:avLst/>
          </a:prstGeom>
          <a:noFill/>
          <a:ln w="0">
            <a:noFill/>
          </a:ln>
        </p:spPr>
        <p:txBody>
          <a:bodyPr lIns="0" rIns="0" tIns="0" bIns="0" anchor="t">
            <a:normAutofit/>
          </a:bodyPr>
          <a:p>
            <a:endParaRPr b="0" lang="fr-FR"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1" name="PlaceHolder 2"/>
          <p:cNvSpPr>
            <a:spLocks noGrp="1"/>
          </p:cNvSpPr>
          <p:nvPr>
            <p:ph type="body"/>
          </p:nvPr>
        </p:nvSpPr>
        <p:spPr>
          <a:xfrm>
            <a:off x="1218960" y="3209400"/>
            <a:ext cx="21944880" cy="7954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39" name="PlaceHolder 2"/>
          <p:cNvSpPr>
            <a:spLocks noGrp="1"/>
          </p:cNvSpPr>
          <p:nvPr>
            <p:ph type="body"/>
          </p:nvPr>
        </p:nvSpPr>
        <p:spPr>
          <a:xfrm>
            <a:off x="1218960" y="3209400"/>
            <a:ext cx="21944880" cy="7954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1218960" y="547200"/>
            <a:ext cx="21944880" cy="2289960"/>
          </a:xfrm>
          <a:prstGeom prst="rect">
            <a:avLst/>
          </a:prstGeom>
          <a:noFill/>
          <a:ln w="0">
            <a:noFill/>
          </a:ln>
        </p:spPr>
        <p:txBody>
          <a:bodyPr lIns="0" rIns="0" tIns="0" bIns="0" anchor="ctr">
            <a:noAutofit/>
          </a:bodyPr>
          <a:p>
            <a:pPr algn="ctr"/>
            <a:r>
              <a:rPr b="0" lang="fr-FR" sz="4400" spc="-1" strike="noStrike">
                <a:latin typeface="Arial"/>
              </a:rPr>
              <a:t>Click to edit the title text format</a:t>
            </a:r>
            <a:endParaRPr b="0" lang="fr-FR" sz="4400" spc="-1" strike="noStrike">
              <a:latin typeface="Arial"/>
            </a:endParaRPr>
          </a:p>
        </p:txBody>
      </p:sp>
      <p:sp>
        <p:nvSpPr>
          <p:cNvPr id="77" name="PlaceHolder 2"/>
          <p:cNvSpPr>
            <a:spLocks noGrp="1"/>
          </p:cNvSpPr>
          <p:nvPr>
            <p:ph type="body"/>
          </p:nvPr>
        </p:nvSpPr>
        <p:spPr>
          <a:xfrm>
            <a:off x="1218960" y="3209400"/>
            <a:ext cx="21944880" cy="79549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3200" spc="-1" strike="noStrike">
                <a:latin typeface="Arial"/>
              </a:rPr>
              <a:t>Click to edit the outline text format</a:t>
            </a:r>
            <a:endParaRPr b="0" lang="fr-FR" sz="3200" spc="-1" strike="noStrike">
              <a:latin typeface="Arial"/>
            </a:endParaRPr>
          </a:p>
          <a:p>
            <a:pPr lvl="1" marL="864000" indent="-324000">
              <a:spcBef>
                <a:spcPts val="1134"/>
              </a:spcBef>
              <a:buClr>
                <a:srgbClr val="000000"/>
              </a:buClr>
              <a:buSzPct val="75000"/>
              <a:buFont typeface="Symbol" charset="2"/>
              <a:buChar char=""/>
            </a:pPr>
            <a:r>
              <a:rPr b="0" lang="fr-FR" sz="2800" spc="-1" strike="noStrike">
                <a:latin typeface="Arial"/>
              </a:rPr>
              <a:t>Second Outline Level</a:t>
            </a:r>
            <a:endParaRPr b="0" lang="fr-FR" sz="2800" spc="-1" strike="noStrike">
              <a:latin typeface="Arial"/>
            </a:endParaRPr>
          </a:p>
          <a:p>
            <a:pPr lvl="2" marL="1296000" indent="-288000">
              <a:spcBef>
                <a:spcPts val="850"/>
              </a:spcBef>
              <a:buClr>
                <a:srgbClr val="000000"/>
              </a:buClr>
              <a:buSzPct val="45000"/>
              <a:buFont typeface="Wingdings" charset="2"/>
              <a:buChar char=""/>
            </a:pPr>
            <a:r>
              <a:rPr b="0" lang="fr-FR" sz="2400" spc="-1" strike="noStrike">
                <a:latin typeface="Arial"/>
              </a:rPr>
              <a:t>Third Outline Level</a:t>
            </a:r>
            <a:endParaRPr b="0" lang="fr-FR" sz="2400" spc="-1" strike="noStrike">
              <a:latin typeface="Arial"/>
            </a:endParaRPr>
          </a:p>
          <a:p>
            <a:pPr lvl="3" marL="1728000" indent="-216000">
              <a:spcBef>
                <a:spcPts val="567"/>
              </a:spcBef>
              <a:buClr>
                <a:srgbClr val="000000"/>
              </a:buClr>
              <a:buSzPct val="75000"/>
              <a:buFont typeface="Symbol" charset="2"/>
              <a:buChar char=""/>
            </a:pPr>
            <a:r>
              <a:rPr b="0" lang="fr-FR" sz="2000" spc="-1" strike="noStrike">
                <a:latin typeface="Arial"/>
              </a:rPr>
              <a:t>Fourth Outline Level</a:t>
            </a:r>
            <a:endParaRPr b="0" lang="fr-FR" sz="2000" spc="-1" strike="noStrike">
              <a:latin typeface="Arial"/>
            </a:endParaRPr>
          </a:p>
          <a:p>
            <a:pPr lvl="4" marL="2160000" indent="-216000">
              <a:spcBef>
                <a:spcPts val="283"/>
              </a:spcBef>
              <a:buClr>
                <a:srgbClr val="000000"/>
              </a:buClr>
              <a:buSzPct val="45000"/>
              <a:buFont typeface="Wingdings" charset="2"/>
              <a:buChar char=""/>
            </a:pPr>
            <a:r>
              <a:rPr b="0" lang="fr-FR" sz="2000" spc="-1" strike="noStrike">
                <a:latin typeface="Arial"/>
              </a:rPr>
              <a:t>Fifth Outline Level</a:t>
            </a:r>
            <a:endParaRPr b="0" lang="fr-FR" sz="2000" spc="-1" strike="noStrike">
              <a:latin typeface="Arial"/>
            </a:endParaRPr>
          </a:p>
          <a:p>
            <a:pPr lvl="5" marL="2592000" indent="-216000">
              <a:spcBef>
                <a:spcPts val="283"/>
              </a:spcBef>
              <a:buClr>
                <a:srgbClr val="000000"/>
              </a:buClr>
              <a:buSzPct val="45000"/>
              <a:buFont typeface="Wingdings" charset="2"/>
              <a:buChar char=""/>
            </a:pPr>
            <a:r>
              <a:rPr b="0" lang="fr-FR" sz="2000" spc="-1" strike="noStrike">
                <a:latin typeface="Arial"/>
              </a:rPr>
              <a:t>Sixth Outline Level</a:t>
            </a:r>
            <a:endParaRPr b="0" lang="fr-FR" sz="2000" spc="-1" strike="noStrike">
              <a:latin typeface="Arial"/>
            </a:endParaRPr>
          </a:p>
          <a:p>
            <a:pPr lvl="6" marL="3024000" indent="-216000">
              <a:spcBef>
                <a:spcPts val="283"/>
              </a:spcBef>
              <a:buClr>
                <a:srgbClr val="000000"/>
              </a:buClr>
              <a:buSzPct val="45000"/>
              <a:buFont typeface="Wingdings" charset="2"/>
              <a:buChar char=""/>
            </a:pPr>
            <a:r>
              <a:rPr b="0" lang="fr-FR" sz="2000" spc="-1" strike="noStrike">
                <a:latin typeface="Arial"/>
              </a:rPr>
              <a:t>Seventh Outline Level</a:t>
            </a:r>
            <a:endParaRPr b="0" lang="fr-F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jpe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hyperlink" Target="https://www.etalab.gouv.fr/bercy-libere-15-millions-de-transactions-immobilieres-en-ouvrant-la-base-des-demandes-de-valeurs-foncieres" TargetMode="External"/><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hyperlink" Target="https://cadastre.data.gouv.fr/map" TargetMode="External"/><Relationship Id="rId2" Type="http://schemas.openxmlformats.org/officeDocument/2006/relationships/hyperlink" Target="https://cadastre.data.gouv.fr/datasets" TargetMode="External"/><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hyperlink" Target="https://cadastre.data.gouv.fr/datasets/cadastre-etalab#territory" TargetMode="External"/><Relationship Id="rId2" Type="http://schemas.openxmlformats.org/officeDocument/2006/relationships/hyperlink" Target="https://cadastre.data.gouv.fr/datasets/plan-cadastral-informatise" TargetMode="External"/><Relationship Id="rId3" Type="http://schemas.openxmlformats.org/officeDocument/2006/relationships/hyperlink" Target="https://cadastre.data.gouv.fr/datasets/plan-cadastral-informatise" TargetMode="External"/><Relationship Id="rId4"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hyperlink" Target="https://www.data.gouv.fr/fr/datasets/demandes-de-valeurs-foncieres-geolocalisees/" TargetMode="External"/><Relationship Id="rId3" Type="http://schemas.openxmlformats.org/officeDocument/2006/relationships/hyperlink" Target="https://app.dvf.etalab.gouv.fr/" TargetMode="External"/><Relationship Id="rId4" Type="http://schemas.openxmlformats.org/officeDocument/2006/relationships/slideLayout" Target="../slideLayouts/slideLayout13.xml"/><Relationship Id="rId5"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hyperlink" Target="https://ouverture.data.gouv.fr/" TargetMode="External"/><Relationship Id="rId2" Type="http://schemas.openxmlformats.org/officeDocument/2006/relationships/hyperlink" Target="https://guides.etalab.gouv.fr/" TargetMode="External"/><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hyperlink" Target="http://app.dvf.etalab.gouv.fr/" TargetMode="External"/><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hyperlink" Target="https://geoservices.ign.fr/documentation/donnees/parcellaire/parcellaire-express-pci" TargetMode="External"/><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jpeg"/><Relationship Id="rId3" Type="http://schemas.openxmlformats.org/officeDocument/2006/relationships/hyperlink" Target="https://twitter.com/_DINUM" TargetMode="External"/><Relationship Id="rId4" Type="http://schemas.openxmlformats.org/officeDocument/2006/relationships/hyperlink" Target="https://twitter.com/etalab" TargetMode="External"/><Relationship Id="rId5" Type="http://schemas.openxmlformats.org/officeDocument/2006/relationships/hyperlink" Target="https://twitter.com/geodatagouv" TargetMode="External"/><Relationship Id="rId6" Type="http://schemas.openxmlformats.org/officeDocument/2006/relationships/hyperlink" Target="https://github.com/etalab/" TargetMode="External"/><Relationship Id="rId7" Type="http://schemas.openxmlformats.org/officeDocument/2006/relationships/hyperlink" Target="https://cadastre.data.gouv.fr/" TargetMode="External"/><Relationship Id="rId8" Type="http://schemas.openxmlformats.org/officeDocument/2006/relationships/hyperlink" Target="https://app.dvf.etalab.gouv.fr/" TargetMode="External"/><Relationship Id="rId9" Type="http://schemas.openxmlformats.org/officeDocument/2006/relationships/hyperlink" Target="https://www.etalab.gouv.fr/licence-ouverte-open-licence" TargetMode="External"/><Relationship Id="rId10" Type="http://schemas.openxmlformats.org/officeDocument/2006/relationships/slideLayout" Target="../slideLayouts/slideLayout1.xml"/><Relationship Id="rId11" Type="http://schemas.openxmlformats.org/officeDocument/2006/relationships/notesSlide" Target="../notesSlides/notesSlide2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hyperlink" Target="http://cadastre.gouv.fr/" TargetMode="External"/><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hyperlink" Target="https://www.economie.gouv.fr/republique-numerique" TargetMode="External"/><Relationship Id="rId2" Type="http://schemas.openxmlformats.org/officeDocument/2006/relationships/slideLayout" Target="../slideLayouts/slideLayout13.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hyperlink" Target="https://www.data.gouv.fr/fr/pages/spd/reference/" TargetMode="External"/><Relationship Id="rId2" Type="http://schemas.openxmlformats.org/officeDocument/2006/relationships/hyperlink" Target="https://www.legifrance.gouv.fr/affichCodeArticle.do?cidTexte=LEGITEXT000006074220&amp;idArticle=LEGIARTI000022936284&amp;dateTexte=&amp;categorieLien=cid" TargetMode="External"/><Relationship Id="rId3" Type="http://schemas.openxmlformats.org/officeDocument/2006/relationships/hyperlink" Target="https://etalab.github.io/etalab/diaporamas/2021-09-15-sommet-canadien-donnees-ouvertes-donnees-reference.pdf" TargetMode="External"/><Relationship Id="rId4"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Triangle"/>
          <p:cNvSpPr/>
          <p:nvPr/>
        </p:nvSpPr>
        <p:spPr>
          <a:xfrm flipH="1">
            <a:off x="16304040" y="5303160"/>
            <a:ext cx="8135280" cy="8411040"/>
          </a:xfrm>
          <a:custGeom>
            <a:avLst/>
            <a:gdLst/>
            <a:ahLst/>
            <a:rect l="l" t="t" r="r" b="b"/>
            <a:pathLst>
              <a:path w="21600" h="21600">
                <a:moveTo>
                  <a:pt x="0" y="0"/>
                </a:moveTo>
                <a:lnTo>
                  <a:pt x="0" y="21600"/>
                </a:lnTo>
                <a:lnTo>
                  <a:pt x="21600" y="21600"/>
                </a:lnTo>
                <a:close/>
              </a:path>
            </a:pathLst>
          </a:custGeom>
          <a:solidFill>
            <a:srgbClr val="011d4c"/>
          </a:solidFill>
          <a:ln w="12700">
            <a:noFill/>
          </a:ln>
        </p:spPr>
        <p:style>
          <a:lnRef idx="0"/>
          <a:fillRef idx="0"/>
          <a:effectRef idx="0"/>
          <a:fontRef idx="minor"/>
        </p:style>
      </p:sp>
      <p:sp>
        <p:nvSpPr>
          <p:cNvPr id="121" name="PlaceHolder 1"/>
          <p:cNvSpPr>
            <a:spLocks noGrp="1"/>
          </p:cNvSpPr>
          <p:nvPr>
            <p:ph type="title"/>
          </p:nvPr>
        </p:nvSpPr>
        <p:spPr>
          <a:xfrm>
            <a:off x="1201320" y="5499720"/>
            <a:ext cx="19474920" cy="4784760"/>
          </a:xfrm>
          <a:prstGeom prst="rect">
            <a:avLst/>
          </a:prstGeom>
          <a:noFill/>
          <a:ln w="12600">
            <a:noFill/>
          </a:ln>
        </p:spPr>
        <p:txBody>
          <a:bodyPr lIns="50760" rIns="50760" tIns="50760" bIns="50760" anchor="ctr">
            <a:noAutofit/>
          </a:bodyPr>
          <a:p>
            <a:pPr>
              <a:lnSpc>
                <a:spcPct val="80000"/>
              </a:lnSpc>
              <a:tabLst>
                <a:tab algn="l" pos="0"/>
              </a:tabLst>
            </a:pPr>
            <a:r>
              <a:rPr b="0" lang="fr-FR" sz="13100" spc="-262" strike="noStrike" cap="all">
                <a:solidFill>
                  <a:srgbClr val="000091"/>
                </a:solidFill>
                <a:latin typeface="Marianne"/>
                <a:ea typeface="Arial"/>
              </a:rPr>
              <a:t>Les apports de cadastre.data.gouv</a:t>
            </a:r>
            <a:endParaRPr b="0" lang="fr-FR" sz="13100" spc="-1" strike="noStrike">
              <a:latin typeface="Arial"/>
            </a:endParaRPr>
          </a:p>
        </p:txBody>
      </p:sp>
      <p:sp>
        <p:nvSpPr>
          <p:cNvPr id="122" name="Triangle"/>
          <p:cNvSpPr/>
          <p:nvPr/>
        </p:nvSpPr>
        <p:spPr>
          <a:xfrm rot="10800000">
            <a:off x="13782240" y="0"/>
            <a:ext cx="10659960" cy="10121760"/>
          </a:xfrm>
          <a:custGeom>
            <a:avLst/>
            <a:gdLst/>
            <a:ahLst/>
            <a:rect l="l" t="t" r="r" b="b"/>
            <a:pathLst>
              <a:path w="21600" h="21600">
                <a:moveTo>
                  <a:pt x="0" y="0"/>
                </a:moveTo>
                <a:lnTo>
                  <a:pt x="0" y="21600"/>
                </a:lnTo>
                <a:lnTo>
                  <a:pt x="21600" y="21600"/>
                </a:lnTo>
                <a:close/>
              </a:path>
            </a:pathLst>
          </a:custGeom>
          <a:solidFill>
            <a:srgbClr val="0047b9"/>
          </a:solidFill>
          <a:ln w="12700">
            <a:noFill/>
          </a:ln>
        </p:spPr>
        <p:style>
          <a:lnRef idx="0"/>
          <a:fillRef idx="0"/>
          <a:effectRef idx="0"/>
          <a:fontRef idx="minor"/>
        </p:style>
      </p:sp>
      <p:sp>
        <p:nvSpPr>
          <p:cNvPr id="123" name="Vendredi 17 septembre 2021"/>
          <p:cNvSpPr/>
          <p:nvPr/>
        </p:nvSpPr>
        <p:spPr>
          <a:xfrm>
            <a:off x="1233000" y="11725200"/>
            <a:ext cx="7466040" cy="862560"/>
          </a:xfrm>
          <a:prstGeom prst="rect">
            <a:avLst/>
          </a:prstGeom>
          <a:noFill/>
          <a:ln w="63500">
            <a:solidFill>
              <a:srgbClr val="000091"/>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1" lang="fr-FR" sz="3600" spc="-1" strike="noStrike">
                <a:solidFill>
                  <a:srgbClr val="000091"/>
                </a:solidFill>
                <a:latin typeface="Marianne"/>
                <a:ea typeface="Arial"/>
              </a:rPr>
              <a:t>Jeudi 19 novembre 2021</a:t>
            </a:r>
            <a:endParaRPr b="0" lang="fr-FR" sz="3600" spc="-1" strike="noStrike">
              <a:latin typeface="Arial"/>
            </a:endParaRPr>
          </a:p>
        </p:txBody>
      </p:sp>
      <p:pic>
        <p:nvPicPr>
          <p:cNvPr id="124" name="etalab-white.png" descr="etalab-white.png"/>
          <p:cNvPicPr/>
          <p:nvPr/>
        </p:nvPicPr>
        <p:blipFill>
          <a:blip r:embed="rId1"/>
          <a:srcRect l="0" t="30154" r="0" b="38639"/>
          <a:stretch/>
        </p:blipFill>
        <p:spPr>
          <a:xfrm>
            <a:off x="7432560" y="1203120"/>
            <a:ext cx="5720400" cy="1781640"/>
          </a:xfrm>
          <a:prstGeom prst="rect">
            <a:avLst/>
          </a:prstGeom>
          <a:ln w="12700">
            <a:noFill/>
          </a:ln>
        </p:spPr>
      </p:pic>
      <p:sp>
        <p:nvSpPr>
          <p:cNvPr id="125" name="Datarama #6 - Nantes Digital Week"/>
          <p:cNvSpPr/>
          <p:nvPr/>
        </p:nvSpPr>
        <p:spPr>
          <a:xfrm>
            <a:off x="1220040" y="4435200"/>
            <a:ext cx="12559320" cy="925920"/>
          </a:xfrm>
          <a:prstGeom prst="rect">
            <a:avLst/>
          </a:prstGeom>
          <a:solidFill>
            <a:srgbClr val="000091"/>
          </a:solidFill>
          <a:ln w="12700">
            <a:noFill/>
          </a:ln>
        </p:spPr>
        <p:style>
          <a:lnRef idx="0"/>
          <a:fillRef idx="0"/>
          <a:effectRef idx="0"/>
          <a:fontRef idx="minor"/>
        </p:style>
        <p:txBody>
          <a:bodyPr lIns="50760" rIns="50760" tIns="50760" bIns="50760" anchor="ctr">
            <a:noAutofit/>
          </a:bodyPr>
          <a:p>
            <a:pPr algn="ctr">
              <a:lnSpc>
                <a:spcPct val="100000"/>
              </a:lnSpc>
              <a:tabLst>
                <a:tab algn="l" pos="0"/>
              </a:tabLst>
            </a:pPr>
            <a:r>
              <a:rPr b="1" lang="fr-FR" sz="3600" spc="-1" strike="noStrike">
                <a:solidFill>
                  <a:srgbClr val="f3f3f3"/>
                </a:solidFill>
                <a:latin typeface="Marianne"/>
                <a:ea typeface="Arial"/>
              </a:rPr>
              <a:t>Journée technique CADASTRE–ORTHO–LIDAR</a:t>
            </a:r>
            <a:endParaRPr b="0" lang="fr-FR" sz="3600" spc="-1" strike="noStrike">
              <a:latin typeface="Arial"/>
            </a:endParaRPr>
          </a:p>
        </p:txBody>
      </p:sp>
      <p:sp>
        <p:nvSpPr>
          <p:cNvPr id="126" name="Mario Restuccia"/>
          <p:cNvSpPr/>
          <p:nvPr/>
        </p:nvSpPr>
        <p:spPr>
          <a:xfrm>
            <a:off x="1233000" y="10557720"/>
            <a:ext cx="4249800" cy="862560"/>
          </a:xfrm>
          <a:prstGeom prst="rect">
            <a:avLst/>
          </a:prstGeom>
          <a:noFill/>
          <a:ln w="63500">
            <a:solidFill>
              <a:srgbClr val="000091"/>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1" lang="fr-FR" sz="3600" spc="-1" strike="noStrike">
                <a:solidFill>
                  <a:srgbClr val="000091"/>
                </a:solidFill>
                <a:latin typeface="Marianne"/>
                <a:ea typeface="Arial"/>
              </a:rPr>
              <a:t>Thomas Gratier</a:t>
            </a:r>
            <a:endParaRPr b="0" lang="fr-FR" sz="3600" spc="-1" strike="noStrike">
              <a:latin typeface="Arial"/>
            </a:endParaRPr>
          </a:p>
        </p:txBody>
      </p:sp>
      <p:pic>
        <p:nvPicPr>
          <p:cNvPr id="127" name="logo-dinum.jpg" descr="logo-dinum.jpg"/>
          <p:cNvPicPr/>
          <p:nvPr/>
        </p:nvPicPr>
        <p:blipFill>
          <a:blip r:embed="rId2"/>
          <a:srcRect l="8672" t="17346" r="8672" b="8188"/>
          <a:stretch/>
        </p:blipFill>
        <p:spPr>
          <a:xfrm>
            <a:off x="1201320" y="1153440"/>
            <a:ext cx="5603400" cy="1881000"/>
          </a:xfrm>
          <a:prstGeom prst="rect">
            <a:avLst/>
          </a:prstGeom>
          <a:ln w="12700">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Principe de l'open data par défaut… 5"/>
          <p:cNvSpPr/>
          <p:nvPr/>
        </p:nvSpPr>
        <p:spPr>
          <a:xfrm>
            <a:off x="890640" y="6685920"/>
            <a:ext cx="21969360" cy="8254080"/>
          </a:xfrm>
          <a:prstGeom prst="rect">
            <a:avLst/>
          </a:prstGeom>
          <a:noFill/>
          <a:ln w="12700">
            <a:noFill/>
          </a:ln>
        </p:spPr>
        <p:style>
          <a:lnRef idx="0"/>
          <a:fillRef idx="0"/>
          <a:effectRef idx="0"/>
          <a:fontRef idx="minor"/>
        </p:style>
      </p:sp>
      <p:sp>
        <p:nvSpPr>
          <p:cNvPr id="157"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Création du site : historique</a:t>
            </a:r>
            <a:endParaRPr b="0" lang="fr-FR" sz="5400" spc="-1" strike="noStrike">
              <a:latin typeface="Arial"/>
            </a:endParaRPr>
          </a:p>
        </p:txBody>
      </p:sp>
      <p:sp>
        <p:nvSpPr>
          <p:cNvPr id="158" name="Juridique 5"/>
          <p:cNvSpPr/>
          <p:nvPr/>
        </p:nvSpPr>
        <p:spPr>
          <a:xfrm>
            <a:off x="1221120" y="1104840"/>
            <a:ext cx="3590640" cy="862560"/>
          </a:xfrm>
          <a:prstGeom prst="rect">
            <a:avLst/>
          </a:prstGeom>
          <a:noFill/>
          <a:ln w="50800">
            <a:solidFill>
              <a:srgbClr val="00138d"/>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0" lang="fr-FR" sz="3600" spc="-1" strike="noStrike" cap="all">
                <a:solidFill>
                  <a:srgbClr val="00138d"/>
                </a:solidFill>
                <a:latin typeface="Marianne"/>
                <a:ea typeface="Arial"/>
              </a:rPr>
              <a:t>CONTEXTE</a:t>
            </a:r>
            <a:endParaRPr b="0" lang="fr-FR" sz="3600" spc="-1" strike="noStrike">
              <a:latin typeface="Arial"/>
            </a:endParaRPr>
          </a:p>
        </p:txBody>
      </p:sp>
      <p:sp>
        <p:nvSpPr>
          <p:cNvPr id="159" name="Principe de l'open data par défaut… 15"/>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Afin de </a:t>
            </a:r>
            <a:r>
              <a:rPr b="0" lang="fr-FR" sz="5600" spc="-1" strike="noStrike">
                <a:solidFill>
                  <a:srgbClr val="1e1e1e"/>
                </a:solidFill>
                <a:latin typeface="Marianne"/>
                <a:ea typeface="Arial"/>
              </a:rPr>
              <a:t>proposer aux </a:t>
            </a:r>
            <a:r>
              <a:rPr b="0" lang="fr-FR" sz="5600" spc="-1" strike="noStrike">
                <a:solidFill>
                  <a:srgbClr val="1e1e1e"/>
                </a:solidFill>
                <a:latin typeface="Marianne"/>
                <a:ea typeface="Arial"/>
              </a:rPr>
              <a:t>usagers un </a:t>
            </a:r>
            <a:r>
              <a:rPr b="0" lang="fr-FR" sz="5600" spc="-1" strike="noStrike">
                <a:solidFill>
                  <a:srgbClr val="1e1e1e"/>
                </a:solidFill>
                <a:latin typeface="Marianne"/>
                <a:ea typeface="Arial"/>
              </a:rPr>
              <a:t>service dans les </a:t>
            </a:r>
            <a:r>
              <a:rPr b="0" lang="fr-FR" sz="5600" spc="-1" strike="noStrike">
                <a:solidFill>
                  <a:srgbClr val="1e1e1e"/>
                </a:solidFill>
                <a:latin typeface="Marianne"/>
                <a:ea typeface="Arial"/>
              </a:rPr>
              <a:t>délais les plus </a:t>
            </a:r>
            <a:r>
              <a:rPr b="0" lang="fr-FR" sz="5600" spc="-1" strike="noStrike">
                <a:solidFill>
                  <a:srgbClr val="1e1e1e"/>
                </a:solidFill>
                <a:latin typeface="Marianne"/>
                <a:ea typeface="Arial"/>
              </a:rPr>
              <a:t>courts, un site </a:t>
            </a:r>
            <a:r>
              <a:rPr b="0" lang="fr-FR" sz="5600" spc="-1" strike="noStrike">
                <a:solidFill>
                  <a:srgbClr val="1e1e1e"/>
                </a:solidFill>
                <a:latin typeface="Marianne"/>
                <a:ea typeface="Arial"/>
              </a:rPr>
              <a:t>dédié a été créé.</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Le fond de carte </a:t>
            </a:r>
            <a:r>
              <a:rPr b="0" lang="fr-FR" sz="5600" spc="-1" strike="noStrike">
                <a:solidFill>
                  <a:srgbClr val="1e1e1e"/>
                </a:solidFill>
                <a:latin typeface="Marianne"/>
                <a:ea typeface="Arial"/>
              </a:rPr>
              <a:t>vectoriel et la </a:t>
            </a:r>
            <a:r>
              <a:rPr b="0" lang="fr-FR" sz="5600" spc="-1" strike="noStrike">
                <a:solidFill>
                  <a:srgbClr val="1e1e1e"/>
                </a:solidFill>
                <a:latin typeface="Marianne"/>
                <a:ea typeface="Arial"/>
              </a:rPr>
              <a:t>carte </a:t>
            </a:r>
            <a:r>
              <a:rPr b="0" lang="fr-FR" sz="5600" spc="-1" strike="noStrike">
                <a:solidFill>
                  <a:srgbClr val="1e1e1e"/>
                </a:solidFill>
                <a:latin typeface="Marianne"/>
                <a:ea typeface="Arial"/>
              </a:rPr>
              <a:t>interactives ont </a:t>
            </a:r>
            <a:r>
              <a:rPr b="0" lang="fr-FR" sz="5600" spc="-1" strike="noStrike">
                <a:solidFill>
                  <a:srgbClr val="1e1e1e"/>
                </a:solidFill>
                <a:latin typeface="Marianne"/>
                <a:ea typeface="Arial"/>
              </a:rPr>
              <a:t>été ajoutées par </a:t>
            </a:r>
            <a:r>
              <a:rPr b="0" lang="fr-FR" sz="5600" spc="-1" strike="noStrike">
                <a:solidFill>
                  <a:srgbClr val="1e1e1e"/>
                </a:solidFill>
                <a:latin typeface="Marianne"/>
                <a:ea typeface="Arial"/>
              </a:rPr>
              <a:t>la suite, car </a:t>
            </a:r>
            <a:r>
              <a:rPr b="0" lang="fr-FR" sz="5600" spc="-1" strike="noStrike">
                <a:solidFill>
                  <a:srgbClr val="1e1e1e"/>
                </a:solidFill>
                <a:latin typeface="Marianne"/>
                <a:ea typeface="Arial"/>
              </a:rPr>
              <a:t>c'était </a:t>
            </a:r>
            <a:r>
              <a:rPr b="0" lang="fr-FR" sz="5600" spc="-1" strike="noStrike">
                <a:solidFill>
                  <a:srgbClr val="1e1e1e"/>
                </a:solidFill>
                <a:latin typeface="Marianne"/>
                <a:ea typeface="Arial"/>
              </a:rPr>
              <a:t>facilement </a:t>
            </a:r>
            <a:r>
              <a:rPr b="0" lang="fr-FR" sz="5600" spc="-1" strike="noStrike">
                <a:solidFill>
                  <a:srgbClr val="1e1e1e"/>
                </a:solidFill>
                <a:latin typeface="Marianne"/>
                <a:ea typeface="Arial"/>
              </a:rPr>
              <a:t>faisable et cela </a:t>
            </a:r>
            <a:r>
              <a:rPr b="0" lang="fr-FR" sz="5600" spc="-1" strike="noStrike">
                <a:solidFill>
                  <a:srgbClr val="1e1e1e"/>
                </a:solidFill>
                <a:latin typeface="Marianne"/>
                <a:ea typeface="Arial"/>
              </a:rPr>
              <a:t>apportait une </a:t>
            </a:r>
            <a:r>
              <a:rPr b="0" lang="fr-FR" sz="5600" spc="-1" strike="noStrike">
                <a:solidFill>
                  <a:srgbClr val="1e1e1e"/>
                </a:solidFill>
                <a:latin typeface="Marianne"/>
                <a:ea typeface="Arial"/>
              </a:rPr>
              <a:t>forte plus-value </a:t>
            </a:r>
            <a:r>
              <a:rPr b="0" lang="fr-FR" sz="5600" spc="-1" strike="noStrike">
                <a:solidFill>
                  <a:srgbClr val="1e1e1e"/>
                </a:solidFill>
                <a:latin typeface="Marianne"/>
                <a:ea typeface="Arial"/>
              </a:rPr>
              <a:t>aux utilisateurs. </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Réutilisation </a:t>
            </a:r>
            <a:r>
              <a:rPr b="0" lang="fr-FR" sz="5600" spc="-1" strike="noStrike">
                <a:solidFill>
                  <a:srgbClr val="1e1e1e"/>
                </a:solidFill>
                <a:latin typeface="Marianne"/>
                <a:ea typeface="Arial"/>
              </a:rPr>
              <a:t>dans les briques </a:t>
            </a:r>
            <a:r>
              <a:rPr b="0" lang="fr-FR" sz="5600" spc="-1" strike="noStrike">
                <a:solidFill>
                  <a:srgbClr val="1e1e1e"/>
                </a:solidFill>
                <a:latin typeface="Marianne"/>
                <a:ea typeface="Arial"/>
              </a:rPr>
              <a:t>BAN (Base </a:t>
            </a:r>
            <a:r>
              <a:rPr b="0" lang="fr-FR" sz="5600" spc="-1" strike="noStrike">
                <a:solidFill>
                  <a:srgbClr val="1e1e1e"/>
                </a:solidFill>
                <a:latin typeface="Marianne"/>
                <a:ea typeface="Arial"/>
              </a:rPr>
              <a:t>Adresse </a:t>
            </a:r>
            <a:r>
              <a:rPr b="0" lang="fr-FR" sz="5600" spc="-1" strike="noStrike">
                <a:solidFill>
                  <a:srgbClr val="1e1e1e"/>
                </a:solidFill>
                <a:latin typeface="Marianne"/>
                <a:ea typeface="Arial"/>
              </a:rPr>
              <a:t>Nationale)</a:t>
            </a:r>
            <a:endParaRPr b="0" lang="fr-FR" sz="56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Principe de l'open data par défaut… 6"/>
          <p:cNvSpPr/>
          <p:nvPr/>
        </p:nvSpPr>
        <p:spPr>
          <a:xfrm>
            <a:off x="1206360" y="4248360"/>
            <a:ext cx="1913256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découvrabilité des différentes données (éditorialisation),</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FAQ</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bande passante</a:t>
            </a:r>
            <a:endParaRPr b="0" lang="fr-FR" sz="5600" spc="-1" strike="noStrike">
              <a:latin typeface="Arial"/>
            </a:endParaRPr>
          </a:p>
        </p:txBody>
      </p:sp>
      <p:sp>
        <p:nvSpPr>
          <p:cNvPr id="161"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Enjeux et objectifs associés atteints</a:t>
            </a:r>
            <a:endParaRPr b="0" lang="fr-FR" sz="5400" spc="-1" strike="noStrike">
              <a:latin typeface="Arial"/>
            </a:endParaRPr>
          </a:p>
        </p:txBody>
      </p:sp>
      <p:sp>
        <p:nvSpPr>
          <p:cNvPr id="162" name="Juridique 6"/>
          <p:cNvSpPr/>
          <p:nvPr/>
        </p:nvSpPr>
        <p:spPr>
          <a:xfrm>
            <a:off x="1221120" y="1104840"/>
            <a:ext cx="3590640" cy="862560"/>
          </a:xfrm>
          <a:prstGeom prst="rect">
            <a:avLst/>
          </a:prstGeom>
          <a:noFill/>
          <a:ln w="50800">
            <a:solidFill>
              <a:srgbClr val="00138d"/>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0" lang="fr-FR" sz="3600" spc="-1" strike="noStrike" cap="all">
                <a:solidFill>
                  <a:srgbClr val="00138d"/>
                </a:solidFill>
                <a:latin typeface="Marianne"/>
                <a:ea typeface="Arial"/>
              </a:rPr>
              <a:t>CONTEXTE</a:t>
            </a:r>
            <a:endParaRPr b="0" lang="fr-FR" sz="3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Principe de l'open data par défaut… 7"/>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Arial"/>
                <a:ea typeface="Arial"/>
              </a:rPr>
              <a:t>Cette donnée également rattachée à des informations de la DGFIP est venue enrichir en </a:t>
            </a:r>
            <a:r>
              <a:rPr b="0" lang="fr-FR" sz="5600" spc="-1" strike="noStrike" u="sng">
                <a:uFillTx/>
                <a:latin typeface="Arial"/>
                <a:ea typeface="Arial"/>
                <a:hlinkClick r:id="rId1"/>
              </a:rPr>
              <a:t>avril 2019</a:t>
            </a:r>
            <a:r>
              <a:rPr b="0" lang="fr-FR" sz="5600" spc="-1" strike="noStrike">
                <a:solidFill>
                  <a:srgbClr val="1e1e1e"/>
                </a:solidFill>
                <a:latin typeface="Arial"/>
                <a:ea typeface="Arial"/>
              </a:rPr>
              <a:t> le site initial</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Arial"/>
                <a:ea typeface="Arial"/>
              </a:rPr>
              <a:t>Données retravaillées (ajout des géographies en particulier)</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Arial"/>
                <a:ea typeface="Arial"/>
              </a:rPr>
              <a:t>En complément du "service de recherche des transactions immobilières" sur impots.gouv.fr mais sans ses limitations (50 demandes tous les 3 mois avec motivation obligatoire)</a:t>
            </a:r>
            <a:endParaRPr b="0" lang="fr-FR" sz="5600" spc="-1" strike="noStrike">
              <a:latin typeface="Arial"/>
            </a:endParaRPr>
          </a:p>
        </p:txBody>
      </p:sp>
      <p:sp>
        <p:nvSpPr>
          <p:cNvPr id="164"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Le deuxième "wagon": l’arrivée </a:t>
            </a:r>
            <a:r>
              <a:rPr b="1" lang="fr-FR" sz="5400" spc="-1" strike="noStrike">
                <a:solidFill>
                  <a:srgbClr val="ffffff"/>
                </a:solidFill>
                <a:latin typeface="Marianne"/>
                <a:ea typeface="Arial"/>
              </a:rPr>
              <a:t>de DVF</a:t>
            </a:r>
            <a:endParaRPr b="0" lang="fr-FR" sz="5400" spc="-1" strike="noStrike">
              <a:latin typeface="Arial"/>
            </a:endParaRPr>
          </a:p>
        </p:txBody>
      </p:sp>
      <p:sp>
        <p:nvSpPr>
          <p:cNvPr id="165" name="Juridique 7"/>
          <p:cNvSpPr/>
          <p:nvPr/>
        </p:nvSpPr>
        <p:spPr>
          <a:xfrm>
            <a:off x="1221120" y="1104840"/>
            <a:ext cx="3590640" cy="862560"/>
          </a:xfrm>
          <a:prstGeom prst="rect">
            <a:avLst/>
          </a:prstGeom>
          <a:noFill/>
          <a:ln w="50800">
            <a:solidFill>
              <a:srgbClr val="00138d"/>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0" lang="fr-FR" sz="3600" spc="-1" strike="noStrike" cap="all">
                <a:solidFill>
                  <a:srgbClr val="00138d"/>
                </a:solidFill>
                <a:latin typeface="Marianne"/>
                <a:ea typeface="Arial"/>
              </a:rPr>
              <a:t>CONTEXTE</a:t>
            </a:r>
            <a:endParaRPr b="0" lang="fr-FR" sz="36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432000" y="3753720"/>
            <a:ext cx="23579640" cy="6206760"/>
          </a:xfrm>
          <a:prstGeom prst="rect">
            <a:avLst/>
          </a:prstGeom>
          <a:noFill/>
          <a:ln w="12600">
            <a:noFill/>
          </a:ln>
        </p:spPr>
        <p:txBody>
          <a:bodyPr lIns="50760" rIns="50760" tIns="50760" bIns="50760" anchor="ctr">
            <a:noAutofit/>
          </a:bodyPr>
          <a:p>
            <a:pPr algn="ctr">
              <a:lnSpc>
                <a:spcPct val="80000"/>
              </a:lnSpc>
              <a:tabLst>
                <a:tab algn="l" pos="0"/>
              </a:tabLst>
            </a:pPr>
            <a:r>
              <a:rPr b="1" lang="fr-FR" sz="18000" spc="-395" strike="noStrike">
                <a:solidFill>
                  <a:srgbClr val="000091"/>
                </a:solidFill>
                <a:latin typeface="Marianne"/>
                <a:ea typeface="Arial"/>
              </a:rPr>
              <a:t>Interfaces</a:t>
            </a:r>
            <a:r>
              <a:rPr b="1" lang="fr-FR" sz="18000" spc="-1" strike="noStrike">
                <a:latin typeface="Marianne"/>
                <a:ea typeface="Arial"/>
              </a:rPr>
              <a:t> </a:t>
            </a:r>
            <a:r>
              <a:rPr b="1" lang="fr-FR" sz="18000" spc="-395" strike="noStrike">
                <a:solidFill>
                  <a:srgbClr val="000091"/>
                </a:solidFill>
                <a:latin typeface="Marianne"/>
                <a:ea typeface="Arial"/>
              </a:rPr>
              <a:t>liées à</a:t>
            </a:r>
            <a:br/>
            <a:r>
              <a:rPr b="1" lang="fr-FR" sz="18000" spc="-395" strike="noStrike">
                <a:solidFill>
                  <a:srgbClr val="000091"/>
                </a:solidFill>
                <a:latin typeface="Marianne"/>
                <a:ea typeface="Arial"/>
              </a:rPr>
              <a:t> cadastre.data.gouv.fr</a:t>
            </a:r>
            <a:endParaRPr b="0" lang="fr-FR" sz="180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Principe de l'open data par défaut… 11"/>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fontScale="91000"/>
          </a:bodyPr>
          <a:p>
            <a:pPr marL="609480" indent="-609480">
              <a:lnSpc>
                <a:spcPct val="110000"/>
              </a:lnSpc>
              <a:spcBef>
                <a:spcPts val="4501"/>
              </a:spcBef>
              <a:buClr>
                <a:srgbClr val="1e1e1e"/>
              </a:buClr>
              <a:buSzPct val="123000"/>
              <a:buFont typeface="Symbol"/>
              <a:buChar char=""/>
            </a:pPr>
            <a:r>
              <a:rPr b="0" lang="fr-FR" sz="5600" spc="-1" strike="noStrike" u="sng">
                <a:uFillTx/>
                <a:latin typeface="Marianne"/>
                <a:ea typeface="Arial"/>
                <a:hlinkClick r:id="rId1"/>
              </a:rPr>
              <a:t>la carte interactive</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u="sng">
                <a:uFillTx/>
                <a:latin typeface="Marianne"/>
                <a:ea typeface="Arial"/>
                <a:hlinkClick r:id="rId2"/>
              </a:rPr>
              <a:t>les données</a:t>
            </a:r>
            <a:endParaRPr b="0" lang="fr-FR" sz="5600" spc="-1" strike="noStrike">
              <a:latin typeface="Arial"/>
            </a:endParaRPr>
          </a:p>
          <a:p>
            <a:pPr>
              <a:lnSpc>
                <a:spcPct val="110000"/>
              </a:lnSpc>
              <a:spcBef>
                <a:spcPts val="4501"/>
              </a:spcBef>
            </a:pPr>
            <a:r>
              <a:rPr b="0" lang="fr-FR" sz="5600" spc="-1" strike="noStrike">
                <a:solidFill>
                  <a:srgbClr val="1e1e1e"/>
                </a:solidFill>
                <a:latin typeface="Marianne"/>
                <a:ea typeface="Arial"/>
              </a:rPr>
              <a:t>	</a:t>
            </a:r>
            <a:r>
              <a:rPr b="0" lang="fr-FR" sz="5600" spc="-1" strike="noStrike">
                <a:solidFill>
                  <a:srgbClr val="1e1e1e"/>
                </a:solidFill>
                <a:latin typeface="Marianne"/>
                <a:ea typeface="Arial"/>
              </a:rPr>
              <a:t>- fournisseurs: PCI (Plan Cadastral Informatisé) produit par la DGFIP (Direction générale des Finances publiques) + Cadastre Eurométropole de Strasbourg + version retravaillée dite Etalab</a:t>
            </a:r>
            <a:endParaRPr b="0" lang="fr-FR" sz="5600" spc="-1" strike="noStrike">
              <a:latin typeface="Arial"/>
            </a:endParaRPr>
          </a:p>
          <a:p>
            <a:pPr>
              <a:lnSpc>
                <a:spcPct val="110000"/>
              </a:lnSpc>
              <a:spcBef>
                <a:spcPts val="4501"/>
              </a:spcBef>
            </a:pPr>
            <a:r>
              <a:rPr b="0" lang="fr-FR" sz="5600" spc="-1" strike="noStrike">
                <a:solidFill>
                  <a:srgbClr val="1e1e1e"/>
                </a:solidFill>
                <a:latin typeface="Marianne"/>
                <a:ea typeface="Arial"/>
              </a:rPr>
              <a:t>	</a:t>
            </a:r>
            <a:r>
              <a:rPr b="0" lang="fr-FR" sz="5600" spc="-1" strike="noStrike">
                <a:solidFill>
                  <a:srgbClr val="1e1e1e"/>
                </a:solidFill>
                <a:latin typeface="Marianne"/>
                <a:ea typeface="Arial"/>
              </a:rPr>
              <a:t>- formats: SHP, Edigeo (RGF 93 et CC), DXF (RGF 93 et CC), GeoJSON (8 couches + Raw), MBTiles, TIFF pour les données non vectorisées</a:t>
            </a:r>
            <a:endParaRPr b="0" lang="fr-FR" sz="5600" spc="-1" strike="noStrike">
              <a:latin typeface="Arial"/>
            </a:endParaRPr>
          </a:p>
        </p:txBody>
      </p:sp>
      <p:sp>
        <p:nvSpPr>
          <p:cNvPr id="168"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Le cadastre graphique</a:t>
            </a:r>
            <a:endParaRPr b="0" lang="fr-FR" sz="54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69" name="" descr=""/>
          <p:cNvPicPr/>
          <p:nvPr/>
        </p:nvPicPr>
        <p:blipFill>
          <a:blip r:embed="rId1"/>
          <a:stretch/>
        </p:blipFill>
        <p:spPr>
          <a:xfrm>
            <a:off x="3169800" y="3741120"/>
            <a:ext cx="16989120" cy="9318600"/>
          </a:xfrm>
          <a:prstGeom prst="rect">
            <a:avLst/>
          </a:prstGeom>
          <a:ln w="0">
            <a:noFill/>
          </a:ln>
        </p:spPr>
      </p:pic>
      <p:sp>
        <p:nvSpPr>
          <p:cNvPr id="170"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Arial"/>
                <a:ea typeface="Arial"/>
              </a:rPr>
              <a:t>Démo</a:t>
            </a:r>
            <a:endParaRPr b="0" lang="fr-FR" sz="54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Principe de l'open data par défaut… 13"/>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u="sng">
                <a:solidFill>
                  <a:srgbClr val="0000ff"/>
                </a:solidFill>
                <a:uFillTx/>
                <a:latin typeface="Marianne"/>
                <a:ea typeface="Arial"/>
                <a:hlinkClick r:id="rId1"/>
              </a:rPr>
              <a:t>Le formulaire</a:t>
            </a:r>
            <a:r>
              <a:rPr b="0" lang="fr-FR" sz="5600" spc="-1" strike="noStrike">
                <a:solidFill>
                  <a:srgbClr val="1e1e1e"/>
                </a:solidFill>
                <a:latin typeface="Marianne"/>
                <a:ea typeface="Arial"/>
              </a:rPr>
              <a:t> </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Les entrées</a:t>
            </a:r>
            <a:endParaRPr b="0" lang="fr-FR" sz="5600" spc="-1" strike="noStrike">
              <a:latin typeface="Arial"/>
            </a:endParaRPr>
          </a:p>
          <a:p>
            <a:pPr>
              <a:lnSpc>
                <a:spcPct val="110000"/>
              </a:lnSpc>
              <a:spcBef>
                <a:spcPts val="4501"/>
              </a:spcBef>
            </a:pPr>
            <a:r>
              <a:rPr b="0" lang="fr-FR" sz="5600" spc="-1" strike="noStrike">
                <a:solidFill>
                  <a:srgbClr val="1e1e1e"/>
                </a:solidFill>
                <a:latin typeface="Marianne"/>
                <a:ea typeface="Arial"/>
              </a:rPr>
              <a:t>	</a:t>
            </a:r>
            <a:r>
              <a:rPr b="0" lang="fr-FR" sz="5600" spc="-1" strike="noStrike">
                <a:solidFill>
                  <a:srgbClr val="1e1e1e"/>
                </a:solidFill>
                <a:latin typeface="Marianne"/>
                <a:ea typeface="Arial"/>
              </a:rPr>
              <a:t>- par </a:t>
            </a:r>
            <a:r>
              <a:rPr b="0" lang="fr-FR" sz="5600" spc="-1" strike="noStrike" u="sng">
                <a:uFillTx/>
                <a:latin typeface="Marianne"/>
                <a:ea typeface="Arial"/>
                <a:hlinkClick r:id="rId2"/>
              </a:rPr>
              <a:t>fournisseurs de données et millésimes</a:t>
            </a:r>
            <a:endParaRPr b="0" lang="fr-FR" sz="5600" spc="-1" strike="noStrike">
              <a:latin typeface="Arial"/>
            </a:endParaRPr>
          </a:p>
          <a:p>
            <a:pPr>
              <a:lnSpc>
                <a:spcPct val="110000"/>
              </a:lnSpc>
              <a:spcBef>
                <a:spcPts val="4501"/>
              </a:spcBef>
            </a:pPr>
            <a:r>
              <a:rPr b="0" lang="fr-FR" sz="5600" spc="-1" strike="noStrike" u="sng">
                <a:solidFill>
                  <a:srgbClr val="0000ff"/>
                </a:solidFill>
                <a:uFillTx/>
                <a:latin typeface="Marianne"/>
                <a:ea typeface="Arial"/>
              </a:rPr>
              <a:t>	</a:t>
            </a:r>
            <a:r>
              <a:rPr b="0" lang="fr-FR" sz="5600" spc="-1" strike="noStrike">
                <a:solidFill>
                  <a:srgbClr val="1e1e1e"/>
                </a:solidFill>
                <a:latin typeface="Marianne"/>
                <a:ea typeface="Arial"/>
              </a:rPr>
              <a:t>- par </a:t>
            </a:r>
            <a:r>
              <a:rPr b="0" lang="fr-FR" sz="5600" spc="-1" strike="noStrike" u="sng">
                <a:uFillTx/>
                <a:latin typeface="Marianne"/>
                <a:ea typeface="Arial"/>
                <a:hlinkClick r:id="rId3"/>
              </a:rPr>
              <a:t>l’arborescence</a:t>
            </a:r>
            <a:endParaRPr b="0" lang="fr-FR" sz="5600" spc="-1" strike="noStrike">
              <a:latin typeface="Arial"/>
            </a:endParaRPr>
          </a:p>
        </p:txBody>
      </p:sp>
      <p:sp>
        <p:nvSpPr>
          <p:cNvPr id="172"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Démo données</a:t>
            </a:r>
            <a:endParaRPr b="0" lang="fr-FR" sz="54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PlaceHolder 1"/>
          <p:cNvSpPr>
            <a:spLocks noGrp="1"/>
          </p:cNvSpPr>
          <p:nvPr>
            <p:ph/>
          </p:nvPr>
        </p:nvSpPr>
        <p:spPr>
          <a:xfrm>
            <a:off x="1206360" y="2433600"/>
            <a:ext cx="1037232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DVF</a:t>
            </a:r>
            <a:endParaRPr b="0" lang="fr-FR" sz="5400" spc="-1" strike="noStrike">
              <a:latin typeface="Arial"/>
            </a:endParaRPr>
          </a:p>
        </p:txBody>
      </p:sp>
      <p:sp>
        <p:nvSpPr>
          <p:cNvPr id="174" name="🏢 Demandes de valeurs foncières… 1"/>
          <p:cNvSpPr/>
          <p:nvPr/>
        </p:nvSpPr>
        <p:spPr>
          <a:xfrm>
            <a:off x="1206360" y="4248360"/>
            <a:ext cx="11007720" cy="6903000"/>
          </a:xfrm>
          <a:prstGeom prst="rect">
            <a:avLst/>
          </a:prstGeom>
          <a:noFill/>
          <a:ln w="12700">
            <a:noFill/>
          </a:ln>
        </p:spPr>
        <p:style>
          <a:lnRef idx="0"/>
          <a:fillRef idx="0"/>
          <a:effectRef idx="0"/>
          <a:fontRef idx="minor"/>
        </p:style>
      </p:sp>
      <p:pic>
        <p:nvPicPr>
          <p:cNvPr id="175" name="Screenshot 2021-09-14 at 09-41-35 DVF.png 1" descr="Screenshot 2021-09-14 at 09-41-35 DVF.png"/>
          <p:cNvPicPr/>
          <p:nvPr/>
        </p:nvPicPr>
        <p:blipFill>
          <a:blip r:embed="rId1"/>
          <a:srcRect l="24956" t="0" r="0" b="0"/>
          <a:stretch/>
        </p:blipFill>
        <p:spPr>
          <a:xfrm>
            <a:off x="12600000" y="0"/>
            <a:ext cx="11782440" cy="15200280"/>
          </a:xfrm>
          <a:prstGeom prst="rect">
            <a:avLst/>
          </a:prstGeom>
          <a:ln w="12700">
            <a:noFill/>
          </a:ln>
        </p:spPr>
      </p:pic>
      <p:sp>
        <p:nvSpPr>
          <p:cNvPr id="176" name="Principe de l'open data par défaut… 16"/>
          <p:cNvSpPr/>
          <p:nvPr/>
        </p:nvSpPr>
        <p:spPr>
          <a:xfrm>
            <a:off x="900000" y="4248360"/>
            <a:ext cx="1131408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Les </a:t>
            </a:r>
            <a:r>
              <a:rPr b="0" lang="fr-FR" sz="5600" spc="-1" strike="noStrike" u="sng">
                <a:uFillTx/>
                <a:latin typeface="Marianne"/>
                <a:ea typeface="Arial"/>
                <a:hlinkClick r:id="rId2"/>
              </a:rPr>
              <a:t>données DVF géolocalisées</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u="sng">
                <a:uFillTx/>
                <a:latin typeface="Marianne"/>
                <a:ea typeface="Arial"/>
                <a:hlinkClick r:id="rId3"/>
              </a:rPr>
              <a:t>l'application</a:t>
            </a:r>
            <a:endParaRPr b="0" lang="fr-FR" sz="56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PlaceHolder 1"/>
          <p:cNvSpPr>
            <a:spLocks noGrp="1"/>
          </p:cNvSpPr>
          <p:nvPr>
            <p:ph type="title"/>
          </p:nvPr>
        </p:nvSpPr>
        <p:spPr>
          <a:xfrm>
            <a:off x="1201320" y="3753720"/>
            <a:ext cx="22377600" cy="6206760"/>
          </a:xfrm>
          <a:prstGeom prst="rect">
            <a:avLst/>
          </a:prstGeom>
          <a:noFill/>
          <a:ln w="12600">
            <a:noFill/>
          </a:ln>
        </p:spPr>
        <p:txBody>
          <a:bodyPr lIns="50760" rIns="50760" tIns="50760" bIns="50760" anchor="ctr">
            <a:noAutofit/>
          </a:bodyPr>
          <a:p>
            <a:pPr algn="ctr">
              <a:lnSpc>
                <a:spcPct val="80000"/>
              </a:lnSpc>
              <a:tabLst>
                <a:tab algn="l" pos="0"/>
              </a:tabLst>
            </a:pPr>
            <a:r>
              <a:rPr b="1" lang="fr-FR" sz="18000" spc="-395" strike="noStrike">
                <a:solidFill>
                  <a:srgbClr val="000091"/>
                </a:solidFill>
                <a:latin typeface="Marianne"/>
                <a:ea typeface="Arial"/>
              </a:rPr>
              <a:t>Perspectives</a:t>
            </a:r>
            <a:endParaRPr b="0" lang="fr-FR" sz="180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Quelles améliorations ? La maintenance</a:t>
            </a:r>
            <a:endParaRPr b="0" lang="fr-FR" sz="5400" spc="-1" strike="noStrike">
              <a:latin typeface="Arial"/>
            </a:endParaRPr>
          </a:p>
        </p:txBody>
      </p:sp>
      <p:sp>
        <p:nvSpPr>
          <p:cNvPr id="179" name="Principe de l'open data par défaut… 8"/>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fontScale="89000"/>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Avoir des livraisons plus régulières: actuellement tous les 3 mois. Des échanges sont en cours avec la DGFIP à ce propos</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Plus de communes vectorisées</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Arrivée </a:t>
            </a:r>
            <a:r>
              <a:rPr b="0" lang="fr-FR" sz="5600" spc="-1" strike="noStrike">
                <a:solidFill>
                  <a:srgbClr val="1e1e1e"/>
                </a:solidFill>
                <a:latin typeface="Marianne"/>
                <a:ea typeface="Arial"/>
                <a:hlinkClick r:id="rId1"/>
              </a:rPr>
              <a:t>DVF pour l’Alsace-Moselle T4 2022</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Améliorer le parser Edigeo: quelques problèmes à la marge détectés</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Lister les outils associés et enrichir les méthodes pour mieux exploiter les données cadastre sur </a:t>
            </a:r>
            <a:r>
              <a:rPr b="0" lang="fr-FR" sz="5600" spc="-1" strike="noStrike" u="sng">
                <a:uFillTx/>
                <a:latin typeface="Marianne"/>
                <a:ea typeface="Arial"/>
                <a:hlinkClick r:id="rId2"/>
              </a:rPr>
              <a:t>guides.etalab.gouv.fr</a:t>
            </a:r>
            <a:endParaRPr b="0" lang="fr-FR" sz="5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PlaceHolder 1"/>
          <p:cNvSpPr>
            <a:spLocks noGrp="1"/>
          </p:cNvSpPr>
          <p:nvPr>
            <p:ph/>
          </p:nvPr>
        </p:nvSpPr>
        <p:spPr>
          <a:xfrm>
            <a:off x="1195560" y="4674240"/>
            <a:ext cx="21990600" cy="7402680"/>
          </a:xfrm>
          <a:prstGeom prst="rect">
            <a:avLst/>
          </a:prstGeom>
          <a:noFill/>
          <a:ln w="12600">
            <a:noFill/>
          </a:ln>
        </p:spPr>
        <p:txBody>
          <a:bodyPr lIns="50760" rIns="50760" tIns="50760" bIns="50760" anchor="ctr">
            <a:noAutofit/>
          </a:bodyPr>
          <a:p>
            <a:pPr>
              <a:lnSpc>
                <a:spcPct val="110000"/>
              </a:lnSpc>
              <a:spcBef>
                <a:spcPts val="4300"/>
              </a:spcBef>
              <a:tabLst>
                <a:tab algn="l" pos="0"/>
              </a:tabLst>
            </a:pPr>
            <a:r>
              <a:rPr b="0" lang="fr-FR" sz="11100" spc="-1" strike="noStrike">
                <a:solidFill>
                  <a:srgbClr val="1e1e1e"/>
                </a:solidFill>
                <a:latin typeface="Marianne"/>
                <a:ea typeface="Arial"/>
              </a:rPr>
              <a:t>Coordonner la conception et la mise en œuvre de la stratégie de l’État dans le domaine de la donnée.</a:t>
            </a:r>
            <a:endParaRPr b="0" lang="fr-FR" sz="11100" spc="-1" strike="noStrike">
              <a:latin typeface="Arial"/>
            </a:endParaRPr>
          </a:p>
        </p:txBody>
      </p:sp>
      <p:sp>
        <p:nvSpPr>
          <p:cNvPr id="129" name="PlaceHolder 2"/>
          <p:cNvSpPr>
            <a:spLocks noGrp="1"/>
          </p:cNvSpPr>
          <p:nvPr>
            <p:ph/>
          </p:nvPr>
        </p:nvSpPr>
        <p:spPr>
          <a:xfrm>
            <a:off x="1206360" y="2433600"/>
            <a:ext cx="1100772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Qu'est ce qu'Etalab ?</a:t>
            </a:r>
            <a:endParaRPr b="0" lang="fr-FR" sz="5400" spc="-1" strike="noStrike">
              <a:latin typeface="Arial"/>
            </a:endParaRPr>
          </a:p>
        </p:txBody>
      </p:sp>
      <p:sp>
        <p:nvSpPr>
          <p:cNvPr id="130" name="Gouvernance"/>
          <p:cNvSpPr/>
          <p:nvPr/>
        </p:nvSpPr>
        <p:spPr>
          <a:xfrm>
            <a:off x="1221120" y="1104840"/>
            <a:ext cx="4809960" cy="862560"/>
          </a:xfrm>
          <a:prstGeom prst="rect">
            <a:avLst/>
          </a:prstGeom>
          <a:noFill/>
          <a:ln w="50800">
            <a:noFill/>
          </a:ln>
        </p:spPr>
        <p:style>
          <a:lnRef idx="0"/>
          <a:fillRef idx="0"/>
          <a:effectRef idx="0"/>
          <a:fontRef idx="minor"/>
        </p:style>
        <p:txBody>
          <a:bodyPr lIns="50760" rIns="50760" tIns="50760" bIns="50760" anchor="ctr">
            <a:noAutofit/>
          </a:bodyPr>
          <a:p>
            <a:pPr algn="ctr">
              <a:lnSpc>
                <a:spcPct val="100000"/>
              </a:lnSpc>
              <a:tabLst>
                <a:tab algn="l" pos="0"/>
              </a:tabLst>
            </a:pPr>
            <a:r>
              <a:rPr b="0" lang="fr-FR" sz="4400" spc="-1" strike="noStrike" cap="all">
                <a:solidFill>
                  <a:srgbClr val="00138d"/>
                </a:solidFill>
                <a:latin typeface="Marianne"/>
                <a:ea typeface="Arial"/>
              </a:rPr>
              <a:t>Rappel</a:t>
            </a:r>
            <a:endParaRPr b="0" lang="fr-FR" sz="44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p:nvPr>
        </p:nvSpPr>
        <p:spPr>
          <a:xfrm>
            <a:off x="1206360" y="2433600"/>
            <a:ext cx="1363032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Les communes non vectorisées</a:t>
            </a:r>
            <a:endParaRPr b="0" lang="fr-FR" sz="5400" spc="-1" strike="noStrike">
              <a:latin typeface="Arial"/>
            </a:endParaRPr>
          </a:p>
        </p:txBody>
      </p:sp>
      <p:pic>
        <p:nvPicPr>
          <p:cNvPr id="181" name="" descr=""/>
          <p:cNvPicPr/>
          <p:nvPr/>
        </p:nvPicPr>
        <p:blipFill>
          <a:blip r:embed="rId1"/>
          <a:stretch/>
        </p:blipFill>
        <p:spPr>
          <a:xfrm>
            <a:off x="15161400" y="720000"/>
            <a:ext cx="7841880" cy="12271320"/>
          </a:xfrm>
          <a:prstGeom prst="rect">
            <a:avLst/>
          </a:prstGeom>
          <a:ln w="0">
            <a:noFill/>
          </a:ln>
        </p:spPr>
      </p:pic>
      <p:sp>
        <p:nvSpPr>
          <p:cNvPr id="182" name="Principe de l'open data par défaut… 14"/>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Au nombre de 290 sur 34 965 (0.8 %)</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- 124 dans les Ardennes (08)</a:t>
            </a:r>
            <a:endParaRPr b="0" lang="fr-FR" sz="5600" spc="-1" strike="noStrike">
              <a:latin typeface="Arial"/>
            </a:endParaRPr>
          </a:p>
          <a:p>
            <a:pPr>
              <a:lnSpc>
                <a:spcPct val="110000"/>
              </a:lnSpc>
              <a:spcBef>
                <a:spcPts val="4501"/>
              </a:spcBef>
            </a:pPr>
            <a:r>
              <a:rPr b="0" lang="fr-FR" sz="5600" spc="-1" strike="noStrike">
                <a:solidFill>
                  <a:srgbClr val="1e1e1e"/>
                </a:solidFill>
                <a:latin typeface="Marianne"/>
                <a:ea typeface="Arial"/>
              </a:rPr>
              <a:t>	</a:t>
            </a:r>
            <a:r>
              <a:rPr b="0" lang="fr-FR" sz="5600" spc="-1" strike="noStrike">
                <a:solidFill>
                  <a:srgbClr val="1e1e1e"/>
                </a:solidFill>
                <a:latin typeface="Marianne"/>
                <a:ea typeface="Arial"/>
              </a:rPr>
              <a:t>- 17 dans l'Aube (10)</a:t>
            </a:r>
            <a:endParaRPr b="0" lang="fr-FR" sz="5600" spc="-1" strike="noStrike">
              <a:latin typeface="Arial"/>
            </a:endParaRPr>
          </a:p>
          <a:p>
            <a:pPr>
              <a:lnSpc>
                <a:spcPct val="110000"/>
              </a:lnSpc>
              <a:spcBef>
                <a:spcPts val="4501"/>
              </a:spcBef>
            </a:pPr>
            <a:r>
              <a:rPr b="0" lang="fr-FR" sz="5600" spc="-1" strike="noStrike">
                <a:solidFill>
                  <a:srgbClr val="1e1e1e"/>
                </a:solidFill>
                <a:latin typeface="Marianne"/>
                <a:ea typeface="Arial"/>
              </a:rPr>
              <a:t>	</a:t>
            </a:r>
            <a:r>
              <a:rPr b="0" lang="fr-FR" sz="5600" spc="-1" strike="noStrike">
                <a:solidFill>
                  <a:srgbClr val="1e1e1e"/>
                </a:solidFill>
                <a:latin typeface="Marianne"/>
                <a:ea typeface="Arial"/>
              </a:rPr>
              <a:t>- 149 dans la Haute-Marne (52)</a:t>
            </a:r>
            <a:endParaRPr b="0" lang="fr-FR" sz="56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Quelles améliorations ? Directions à venir</a:t>
            </a:r>
            <a:endParaRPr b="0" lang="fr-FR" sz="5400" spc="-1" strike="noStrike">
              <a:latin typeface="Arial"/>
            </a:endParaRPr>
          </a:p>
        </p:txBody>
      </p:sp>
      <p:sp>
        <p:nvSpPr>
          <p:cNvPr id="184" name="Principe de l'open data par défaut… 10"/>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Les tuiles vecteur, vous les connaissez?</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Dump base de données France ou au minimum des scripts pour charger plus facilement les données en base</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Permettre d'avoir une carte en locale sur QGIS sur votre machine en récupérant les données automatiquement</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Améliorations </a:t>
            </a:r>
            <a:r>
              <a:rPr b="0" lang="fr-FR" sz="5600" spc="-1" strike="noStrike">
                <a:solidFill>
                  <a:srgbClr val="1e1e1e"/>
                </a:solidFill>
                <a:latin typeface="Marianne"/>
                <a:ea typeface="Arial"/>
                <a:hlinkClick r:id="rId1"/>
              </a:rPr>
              <a:t>application DVF</a:t>
            </a:r>
            <a:endParaRPr b="0" lang="fr-FR" sz="56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Principe de l'open data par défaut… 9"/>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Le RPCU n'a aucun impact sur le service, c'est une procédure externe qui in fine améliore les fichiers PCI. Donc la RPCU va juste permettre l'amélioration de la géométrie des données, de façon transparente.</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Il faut noter l’existence de du nouveau produit IGN </a:t>
            </a:r>
            <a:r>
              <a:rPr b="0" lang="fr-FR" sz="5600" spc="-1" strike="noStrike" u="sng">
                <a:uFillTx/>
                <a:latin typeface="Marianne"/>
                <a:ea typeface="Arial"/>
                <a:hlinkClick r:id="rId1"/>
              </a:rPr>
              <a:t>Parcellaire Express®</a:t>
            </a:r>
            <a:r>
              <a:rPr b="0" lang="fr-FR" sz="5600" spc="-1" strike="noStrike">
                <a:solidFill>
                  <a:srgbClr val="1e1e1e"/>
                </a:solidFill>
                <a:latin typeface="Marianne"/>
                <a:ea typeface="Arial"/>
              </a:rPr>
              <a:t> qui supplante BD PARCELLAIRE®</a:t>
            </a:r>
            <a:endParaRPr b="0" lang="fr-FR" sz="5600" spc="-1" strike="noStrike">
              <a:latin typeface="Arial"/>
            </a:endParaRPr>
          </a:p>
        </p:txBody>
      </p:sp>
      <p:sp>
        <p:nvSpPr>
          <p:cNvPr id="186"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RPCU </a:t>
            </a:r>
            <a:r>
              <a:rPr b="1" lang="fr-FR" sz="5400" spc="-1" strike="noStrike">
                <a:solidFill>
                  <a:srgbClr val="ffffff"/>
                </a:solidFill>
                <a:latin typeface="Marianne"/>
                <a:ea typeface="Arial"/>
              </a:rPr>
              <a:t>(Représentation </a:t>
            </a:r>
            <a:r>
              <a:rPr b="1" lang="fr-FR" sz="5400" spc="-1" strike="noStrike">
                <a:solidFill>
                  <a:srgbClr val="ffffff"/>
                </a:solidFill>
                <a:latin typeface="Marianne"/>
                <a:ea typeface="Arial"/>
              </a:rPr>
              <a:t>Parcellaire </a:t>
            </a:r>
            <a:r>
              <a:rPr b="1" lang="fr-FR" sz="5400" spc="-1" strike="noStrike">
                <a:solidFill>
                  <a:srgbClr val="ffffff"/>
                </a:solidFill>
                <a:latin typeface="Marianne"/>
                <a:ea typeface="Arial"/>
              </a:rPr>
              <a:t>Cadastrale Unique)</a:t>
            </a:r>
            <a:endParaRPr b="0" lang="fr-FR" sz="5400" spc="-1" strike="noStrike">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Triangle"/>
          <p:cNvSpPr/>
          <p:nvPr/>
        </p:nvSpPr>
        <p:spPr>
          <a:xfrm flipH="1">
            <a:off x="16304040" y="5303160"/>
            <a:ext cx="8135280" cy="8411040"/>
          </a:xfrm>
          <a:custGeom>
            <a:avLst/>
            <a:gdLst/>
            <a:ahLst/>
            <a:rect l="l" t="t" r="r" b="b"/>
            <a:pathLst>
              <a:path w="21600" h="21600">
                <a:moveTo>
                  <a:pt x="0" y="0"/>
                </a:moveTo>
                <a:lnTo>
                  <a:pt x="0" y="21600"/>
                </a:lnTo>
                <a:lnTo>
                  <a:pt x="21600" y="21600"/>
                </a:lnTo>
                <a:close/>
              </a:path>
            </a:pathLst>
          </a:custGeom>
          <a:solidFill>
            <a:srgbClr val="011d4c"/>
          </a:solidFill>
          <a:ln w="12700">
            <a:noFill/>
          </a:ln>
        </p:spPr>
        <p:style>
          <a:lnRef idx="0"/>
          <a:fillRef idx="0"/>
          <a:effectRef idx="0"/>
          <a:fontRef idx="minor"/>
        </p:style>
      </p:sp>
      <p:sp>
        <p:nvSpPr>
          <p:cNvPr id="188" name="PlaceHolder 1"/>
          <p:cNvSpPr>
            <a:spLocks noGrp="1"/>
          </p:cNvSpPr>
          <p:nvPr>
            <p:ph type="title"/>
          </p:nvPr>
        </p:nvSpPr>
        <p:spPr>
          <a:xfrm>
            <a:off x="1201320" y="4899240"/>
            <a:ext cx="15493320" cy="3613680"/>
          </a:xfrm>
          <a:prstGeom prst="rect">
            <a:avLst/>
          </a:prstGeom>
          <a:noFill/>
          <a:ln w="12600">
            <a:noFill/>
          </a:ln>
        </p:spPr>
        <p:txBody>
          <a:bodyPr lIns="50760" rIns="50760" tIns="50760" bIns="50760" anchor="ctr">
            <a:noAutofit/>
          </a:bodyPr>
          <a:p>
            <a:pPr>
              <a:lnSpc>
                <a:spcPct val="80000"/>
              </a:lnSpc>
              <a:tabLst>
                <a:tab algn="l" pos="0"/>
              </a:tabLst>
            </a:pPr>
            <a:r>
              <a:rPr b="1" lang="fr-FR" sz="17600" spc="-352" strike="noStrike" cap="all">
                <a:solidFill>
                  <a:srgbClr val="000091"/>
                </a:solidFill>
                <a:latin typeface="Marianne"/>
                <a:ea typeface="Arial"/>
              </a:rPr>
              <a:t>Merci !</a:t>
            </a:r>
            <a:endParaRPr b="0" lang="fr-FR" sz="17600" spc="-1" strike="noStrike">
              <a:latin typeface="Arial"/>
            </a:endParaRPr>
          </a:p>
        </p:txBody>
      </p:sp>
      <p:sp>
        <p:nvSpPr>
          <p:cNvPr id="189" name="Triangle"/>
          <p:cNvSpPr/>
          <p:nvPr/>
        </p:nvSpPr>
        <p:spPr>
          <a:xfrm rot="10800000">
            <a:off x="13782240" y="0"/>
            <a:ext cx="10659960" cy="10121760"/>
          </a:xfrm>
          <a:custGeom>
            <a:avLst/>
            <a:gdLst/>
            <a:ahLst/>
            <a:rect l="l" t="t" r="r" b="b"/>
            <a:pathLst>
              <a:path w="21600" h="21600">
                <a:moveTo>
                  <a:pt x="0" y="0"/>
                </a:moveTo>
                <a:lnTo>
                  <a:pt x="0" y="21600"/>
                </a:lnTo>
                <a:lnTo>
                  <a:pt x="21600" y="21600"/>
                </a:lnTo>
                <a:close/>
              </a:path>
            </a:pathLst>
          </a:custGeom>
          <a:solidFill>
            <a:srgbClr val="0047b9"/>
          </a:solidFill>
          <a:ln w="12700">
            <a:noFill/>
          </a:ln>
        </p:spPr>
        <p:style>
          <a:lnRef idx="0"/>
          <a:fillRef idx="0"/>
          <a:effectRef idx="0"/>
          <a:fontRef idx="minor"/>
        </p:style>
      </p:sp>
      <p:sp>
        <p:nvSpPr>
          <p:cNvPr id="190" name="✉️ mario.restuccia@data.gouv.fr"/>
          <p:cNvSpPr/>
          <p:nvPr/>
        </p:nvSpPr>
        <p:spPr>
          <a:xfrm>
            <a:off x="1233000" y="11100240"/>
            <a:ext cx="8294040" cy="862560"/>
          </a:xfrm>
          <a:prstGeom prst="rect">
            <a:avLst/>
          </a:prstGeom>
          <a:noFill/>
          <a:ln w="63500">
            <a:solidFill>
              <a:srgbClr val="000091"/>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1" lang="fr-FR" sz="3600" spc="-1" strike="noStrike">
                <a:solidFill>
                  <a:srgbClr val="000091"/>
                </a:solidFill>
                <a:latin typeface="Arial"/>
                <a:ea typeface="Arial"/>
              </a:rPr>
              <a:t>✉️ </a:t>
            </a:r>
            <a:r>
              <a:rPr b="1" lang="fr-FR" sz="3600" spc="-1" strike="noStrike">
                <a:solidFill>
                  <a:srgbClr val="000091"/>
                </a:solidFill>
                <a:latin typeface="Marianne"/>
                <a:ea typeface="Arial"/>
              </a:rPr>
              <a:t>thomas.gratier@data.gouv.fr</a:t>
            </a:r>
            <a:endParaRPr b="0" lang="fr-FR" sz="3600" spc="-1" strike="noStrike">
              <a:latin typeface="Arial"/>
            </a:endParaRPr>
          </a:p>
        </p:txBody>
      </p:sp>
      <p:pic>
        <p:nvPicPr>
          <p:cNvPr id="191" name="etalab-white.png" descr="etalab-white.png"/>
          <p:cNvPicPr/>
          <p:nvPr/>
        </p:nvPicPr>
        <p:blipFill>
          <a:blip r:embed="rId1"/>
          <a:srcRect l="0" t="30154" r="0" b="38639"/>
          <a:stretch/>
        </p:blipFill>
        <p:spPr>
          <a:xfrm>
            <a:off x="7432560" y="1203120"/>
            <a:ext cx="5720400" cy="1781640"/>
          </a:xfrm>
          <a:prstGeom prst="rect">
            <a:avLst/>
          </a:prstGeom>
          <a:ln w="12700">
            <a:noFill/>
          </a:ln>
        </p:spPr>
      </p:pic>
      <p:pic>
        <p:nvPicPr>
          <p:cNvPr id="192" name="logo-dinum.jpg" descr="logo-dinum.jpg"/>
          <p:cNvPicPr/>
          <p:nvPr/>
        </p:nvPicPr>
        <p:blipFill>
          <a:blip r:embed="rId2"/>
          <a:srcRect l="8672" t="17346" r="8672" b="8188"/>
          <a:stretch/>
        </p:blipFill>
        <p:spPr>
          <a:xfrm>
            <a:off x="1201320" y="1153440"/>
            <a:ext cx="5603400" cy="1881000"/>
          </a:xfrm>
          <a:prstGeom prst="rect">
            <a:avLst/>
          </a:prstGeom>
          <a:ln w="12700">
            <a:noFill/>
          </a:ln>
        </p:spPr>
      </p:pic>
      <p:sp>
        <p:nvSpPr>
          <p:cNvPr id="193" name="PlaceHolder 2"/>
          <p:cNvSpPr>
            <a:spLocks noGrp="1"/>
          </p:cNvSpPr>
          <p:nvPr>
            <p:ph type="subTitle"/>
          </p:nvPr>
        </p:nvSpPr>
        <p:spPr>
          <a:xfrm>
            <a:off x="1201320" y="7833960"/>
            <a:ext cx="17226360" cy="2817000"/>
          </a:xfrm>
          <a:prstGeom prst="rect">
            <a:avLst/>
          </a:prstGeom>
          <a:noFill/>
          <a:ln w="12600">
            <a:noFill/>
          </a:ln>
        </p:spPr>
        <p:txBody>
          <a:bodyPr lIns="50760" rIns="50760" tIns="50760" bIns="50760" anchor="ctr">
            <a:noAutofit/>
          </a:bodyPr>
          <a:p>
            <a:pPr>
              <a:lnSpc>
                <a:spcPct val="110000"/>
              </a:lnSpc>
              <a:spcBef>
                <a:spcPts val="2801"/>
              </a:spcBef>
              <a:tabLst>
                <a:tab algn="l" pos="0"/>
              </a:tabLst>
            </a:pPr>
            <a:r>
              <a:rPr b="0" lang="fr-FR" sz="5400" spc="-1" strike="noStrike">
                <a:solidFill>
                  <a:srgbClr val="000091"/>
                </a:solidFill>
                <a:latin typeface="FontAwesome"/>
                <a:ea typeface="FontAwesome"/>
              </a:rPr>
              <a:t></a:t>
            </a:r>
            <a:r>
              <a:rPr b="0" lang="fr-FR" sz="4900" spc="-1" strike="noStrike">
                <a:solidFill>
                  <a:srgbClr val="1e1e1e"/>
                </a:solidFill>
                <a:latin typeface="Marianne"/>
                <a:ea typeface="Arial"/>
              </a:rPr>
              <a:t> </a:t>
            </a:r>
            <a:r>
              <a:rPr b="0" lang="fr-FR" sz="4900" spc="-1" strike="noStrike" u="sng">
                <a:uFillTx/>
                <a:latin typeface="Marianne"/>
                <a:ea typeface="Arial"/>
                <a:hlinkClick r:id="rId3"/>
              </a:rPr>
              <a:t>_DINUM</a:t>
            </a:r>
            <a:r>
              <a:rPr b="1" lang="fr-FR" sz="4900" spc="-1" strike="noStrike">
                <a:solidFill>
                  <a:srgbClr val="1e1e1e"/>
                </a:solidFill>
                <a:latin typeface="Marianne"/>
                <a:ea typeface="Arial"/>
              </a:rPr>
              <a:t>, </a:t>
            </a:r>
            <a:r>
              <a:rPr b="0" lang="fr-FR" sz="5400" spc="-1" strike="noStrike">
                <a:solidFill>
                  <a:srgbClr val="000091"/>
                </a:solidFill>
                <a:latin typeface="FontAwesome"/>
                <a:ea typeface="FontAwesome"/>
              </a:rPr>
              <a:t> </a:t>
            </a:r>
            <a:r>
              <a:rPr b="0" lang="fr-FR" sz="4900" spc="-1" strike="noStrike" u="sng">
                <a:uFillTx/>
                <a:latin typeface="Marianne"/>
                <a:ea typeface="Arial"/>
                <a:hlinkClick r:id="rId4"/>
              </a:rPr>
              <a:t>etalab</a:t>
            </a:r>
            <a:r>
              <a:rPr b="0" lang="fr-FR" sz="4900" spc="-1" strike="noStrike">
                <a:solidFill>
                  <a:srgbClr val="1e1e1e"/>
                </a:solidFill>
                <a:latin typeface="Marianne"/>
                <a:ea typeface="Arial"/>
              </a:rPr>
              <a:t>, </a:t>
            </a:r>
            <a:r>
              <a:rPr b="0" lang="fr-FR" sz="5400" spc="-1" strike="noStrike">
                <a:solidFill>
                  <a:srgbClr val="000091"/>
                </a:solidFill>
                <a:latin typeface="FontAwesome"/>
                <a:ea typeface="FontAwesome"/>
              </a:rPr>
              <a:t> </a:t>
            </a:r>
            <a:r>
              <a:rPr b="0" lang="fr-FR" sz="4900" spc="-1" strike="noStrike" u="sng">
                <a:uFillTx/>
                <a:latin typeface="Marianne"/>
                <a:ea typeface="Arial"/>
                <a:hlinkClick r:id="rId5"/>
              </a:rPr>
              <a:t>geodatagouv</a:t>
            </a:r>
            <a:r>
              <a:rPr b="0" lang="fr-FR" sz="4900" spc="-1" strike="noStrike" u="sng">
                <a:uFillTx/>
                <a:latin typeface="Marianne"/>
                <a:ea typeface="Arial"/>
              </a:rPr>
              <a:t> </a:t>
            </a:r>
            <a:r>
              <a:rPr b="0" lang="fr-FR" sz="5400" spc="-1" strike="noStrike">
                <a:solidFill>
                  <a:srgbClr val="000091"/>
                </a:solidFill>
                <a:latin typeface="FontAwesome"/>
                <a:ea typeface="FontAwesome"/>
              </a:rPr>
              <a:t></a:t>
            </a:r>
            <a:r>
              <a:rPr b="0" lang="fr-FR" sz="5400" spc="-1" strike="noStrike">
                <a:solidFill>
                  <a:srgbClr val="1e1e1e"/>
                </a:solidFill>
                <a:latin typeface="FontAwesome"/>
                <a:ea typeface="FontAwesome"/>
              </a:rPr>
              <a:t> </a:t>
            </a:r>
            <a:r>
              <a:rPr b="0" lang="fr-FR" sz="4900" spc="-1" strike="noStrike" u="sng">
                <a:uFillTx/>
                <a:latin typeface="Marianne"/>
                <a:ea typeface="Arial"/>
                <a:hlinkClick r:id="rId6"/>
              </a:rPr>
              <a:t>etalab</a:t>
            </a:r>
            <a:br/>
            <a:r>
              <a:rPr b="0" lang="fr-FR" sz="4900" spc="-1" strike="noStrike">
                <a:solidFill>
                  <a:srgbClr val="1e1e1e"/>
                </a:solidFill>
                <a:latin typeface="Arial"/>
                <a:ea typeface="Arial"/>
              </a:rPr>
              <a:t>👩🏻‍💻 </a:t>
            </a:r>
            <a:r>
              <a:rPr b="0" lang="fr-FR" sz="4900" spc="-1" strike="noStrike" u="sng">
                <a:uFillTx/>
                <a:latin typeface="Marianne"/>
                <a:ea typeface="Arial"/>
                <a:hlinkClick r:id="rId7"/>
              </a:rPr>
              <a:t>cadastre.data.gouv.fr</a:t>
            </a:r>
            <a:r>
              <a:rPr b="0" lang="fr-FR" sz="4900" spc="-1" strike="noStrike">
                <a:solidFill>
                  <a:srgbClr val="1e1e1e"/>
                </a:solidFill>
                <a:latin typeface="Arial"/>
                <a:ea typeface="Arial"/>
              </a:rPr>
              <a:t> 👨‍💻 </a:t>
            </a:r>
            <a:r>
              <a:rPr b="0" lang="fr-FR" sz="4900" spc="-1" strike="noStrike" u="sng">
                <a:uFillTx/>
                <a:latin typeface="Marianne"/>
                <a:ea typeface="Arial"/>
                <a:hlinkClick r:id="rId8"/>
              </a:rPr>
              <a:t>app.dvf.etalab.gouv.fr</a:t>
            </a:r>
            <a:endParaRPr b="0" lang="fr-FR" sz="4900" spc="-1" strike="noStrike">
              <a:latin typeface="Arial"/>
            </a:endParaRPr>
          </a:p>
        </p:txBody>
      </p:sp>
      <p:sp>
        <p:nvSpPr>
          <p:cNvPr id="194" name="Cette présentation est sous Licence Ouverte 2.0"/>
          <p:cNvSpPr/>
          <p:nvPr/>
        </p:nvSpPr>
        <p:spPr>
          <a:xfrm>
            <a:off x="1201320" y="12411720"/>
            <a:ext cx="7712280" cy="746640"/>
          </a:xfrm>
          <a:prstGeom prst="rect">
            <a:avLst/>
          </a:prstGeom>
          <a:noFill/>
          <a:ln w="12700">
            <a:noFill/>
          </a:ln>
        </p:spPr>
        <p:style>
          <a:lnRef idx="0"/>
          <a:fillRef idx="0"/>
          <a:effectRef idx="0"/>
          <a:fontRef idx="minor"/>
        </p:style>
        <p:txBody>
          <a:bodyPr lIns="50760" rIns="50760" tIns="50760" bIns="50760" anchor="ctr">
            <a:normAutofit fontScale="83000"/>
          </a:bodyPr>
          <a:p>
            <a:pPr>
              <a:lnSpc>
                <a:spcPct val="110000"/>
              </a:lnSpc>
              <a:spcBef>
                <a:spcPts val="4501"/>
              </a:spcBef>
              <a:tabLst>
                <a:tab algn="l" pos="0"/>
              </a:tabLst>
            </a:pPr>
            <a:r>
              <a:rPr b="0" lang="fr-FR" sz="2800" spc="-1" strike="noStrike">
                <a:solidFill>
                  <a:srgbClr val="1e1e1e"/>
                </a:solidFill>
                <a:latin typeface="Arial"/>
                <a:ea typeface="Arial"/>
              </a:rPr>
              <a:t>Cette présentation est sous </a:t>
            </a:r>
            <a:r>
              <a:rPr b="0" lang="fr-FR" sz="2800" spc="-1" strike="noStrike" u="sng">
                <a:solidFill>
                  <a:srgbClr val="0000ff"/>
                </a:solidFill>
                <a:uFillTx/>
                <a:latin typeface="Arial"/>
                <a:ea typeface="Arial"/>
                <a:hlinkClick r:id="rId9"/>
              </a:rPr>
              <a:t>Licence Ouverte 2.0</a:t>
            </a:r>
            <a:r>
              <a:rPr b="0" lang="fr-FR" sz="2800" spc="-1" strike="noStrike">
                <a:solidFill>
                  <a:srgbClr val="1e1e1e"/>
                </a:solidFill>
                <a:latin typeface="Arial"/>
                <a:ea typeface="Arial"/>
              </a:rPr>
              <a:t> </a:t>
            </a:r>
            <a:endParaRPr b="0" lang="fr-FR" sz="2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p:nvPr>
        </p:nvSpPr>
        <p:spPr>
          <a:xfrm>
            <a:off x="1206360" y="6020640"/>
            <a:ext cx="6538680" cy="6348240"/>
          </a:xfrm>
          <a:prstGeom prst="rect">
            <a:avLst/>
          </a:prstGeom>
          <a:noFill/>
          <a:ln w="12600">
            <a:noFill/>
          </a:ln>
        </p:spPr>
        <p:txBody>
          <a:bodyPr lIns="50760" rIns="50760" tIns="50760" bIns="50760" anchor="t">
            <a:noAutofit/>
          </a:bodyPr>
          <a:p>
            <a:pPr marL="477360" indent="-477360">
              <a:lnSpc>
                <a:spcPct val="110000"/>
              </a:lnSpc>
              <a:spcBef>
                <a:spcPts val="2801"/>
              </a:spcBef>
              <a:buClr>
                <a:srgbClr val="1e1e1e"/>
              </a:buClr>
              <a:buSzPct val="123000"/>
              <a:buFont typeface="Symbol"/>
              <a:buChar char=""/>
            </a:pPr>
            <a:r>
              <a:rPr b="0" lang="fr-FR" sz="5600" spc="-1" strike="noStrike">
                <a:solidFill>
                  <a:srgbClr val="1e1e1e"/>
                </a:solidFill>
                <a:latin typeface="Marianne"/>
                <a:ea typeface="Arial"/>
              </a:rPr>
              <a:t>Contexte juridique</a:t>
            </a:r>
            <a:endParaRPr b="0" lang="fr-FR" sz="5600" spc="-1" strike="noStrike">
              <a:latin typeface="Arial"/>
            </a:endParaRPr>
          </a:p>
          <a:p>
            <a:pPr marL="477360" indent="-477360">
              <a:lnSpc>
                <a:spcPct val="110000"/>
              </a:lnSpc>
              <a:spcBef>
                <a:spcPts val="2801"/>
              </a:spcBef>
              <a:buClr>
                <a:srgbClr val="1e1e1e"/>
              </a:buClr>
              <a:buSzPct val="123000"/>
              <a:buFont typeface="Symbol"/>
              <a:buChar char=""/>
            </a:pPr>
            <a:r>
              <a:rPr b="0" lang="fr-FR" sz="5600" spc="-1" strike="noStrike">
                <a:solidFill>
                  <a:srgbClr val="1e1e1e"/>
                </a:solidFill>
                <a:latin typeface="Marianne"/>
                <a:ea typeface="Arial"/>
              </a:rPr>
              <a:t>Historique</a:t>
            </a:r>
            <a:endParaRPr b="0" lang="fr-FR" sz="5600" spc="-1" strike="noStrike">
              <a:latin typeface="Arial"/>
            </a:endParaRPr>
          </a:p>
          <a:p>
            <a:pPr marL="477360" indent="-477360">
              <a:lnSpc>
                <a:spcPct val="110000"/>
              </a:lnSpc>
              <a:spcBef>
                <a:spcPts val="2801"/>
              </a:spcBef>
              <a:buClr>
                <a:srgbClr val="1e1e1e"/>
              </a:buClr>
              <a:buSzPct val="123000"/>
              <a:buFont typeface="Symbol"/>
              <a:buChar char=""/>
            </a:pPr>
            <a:r>
              <a:rPr b="0" lang="fr-FR" sz="5600" spc="-1" strike="noStrike">
                <a:solidFill>
                  <a:srgbClr val="1e1e1e"/>
                </a:solidFill>
                <a:latin typeface="Marianne"/>
                <a:ea typeface="Arial"/>
              </a:rPr>
              <a:t>Objectifs</a:t>
            </a:r>
            <a:endParaRPr b="0" lang="fr-FR" sz="5600" spc="-1" strike="noStrike">
              <a:latin typeface="Arial"/>
            </a:endParaRPr>
          </a:p>
        </p:txBody>
      </p:sp>
      <p:sp>
        <p:nvSpPr>
          <p:cNvPr id="132" name="PlaceHolder 2"/>
          <p:cNvSpPr>
            <a:spLocks noGrp="1"/>
          </p:cNvSpPr>
          <p:nvPr>
            <p:ph/>
          </p:nvPr>
        </p:nvSpPr>
        <p:spPr>
          <a:xfrm>
            <a:off x="1206360" y="2433600"/>
            <a:ext cx="1100772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Notre programme</a:t>
            </a:r>
            <a:endParaRPr b="0" lang="fr-FR" sz="5400" spc="-1" strike="noStrike">
              <a:latin typeface="Arial"/>
            </a:endParaRPr>
          </a:p>
        </p:txBody>
      </p:sp>
      <p:sp>
        <p:nvSpPr>
          <p:cNvPr id="133" name="Gouvernance"/>
          <p:cNvSpPr/>
          <p:nvPr/>
        </p:nvSpPr>
        <p:spPr>
          <a:xfrm>
            <a:off x="1227600" y="4280400"/>
            <a:ext cx="6475320" cy="1080360"/>
          </a:xfrm>
          <a:prstGeom prst="rect">
            <a:avLst/>
          </a:prstGeom>
          <a:noFill/>
          <a:ln w="63500">
            <a:solidFill>
              <a:srgbClr val="000091"/>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1" lang="fr-FR" sz="4400" spc="-1" strike="noStrike">
                <a:solidFill>
                  <a:srgbClr val="000091"/>
                </a:solidFill>
                <a:latin typeface="Marianne"/>
                <a:ea typeface="Arial"/>
              </a:rPr>
              <a:t>Origines</a:t>
            </a:r>
            <a:endParaRPr b="0" lang="fr-FR" sz="4400" spc="-1" strike="noStrike">
              <a:latin typeface="Arial"/>
            </a:endParaRPr>
          </a:p>
        </p:txBody>
      </p:sp>
      <p:sp>
        <p:nvSpPr>
          <p:cNvPr id="134" name="Mise en œuvre"/>
          <p:cNvSpPr/>
          <p:nvPr/>
        </p:nvSpPr>
        <p:spPr>
          <a:xfrm>
            <a:off x="8953560" y="4280400"/>
            <a:ext cx="6475320" cy="1080360"/>
          </a:xfrm>
          <a:prstGeom prst="rect">
            <a:avLst/>
          </a:prstGeom>
          <a:noFill/>
          <a:ln w="63500">
            <a:solidFill>
              <a:srgbClr val="000091"/>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1" lang="fr-FR" sz="4400" spc="-1" strike="noStrike">
                <a:solidFill>
                  <a:srgbClr val="000091"/>
                </a:solidFill>
                <a:latin typeface="Marianne"/>
                <a:ea typeface="Arial"/>
              </a:rPr>
              <a:t>Mise en œuvre</a:t>
            </a:r>
            <a:endParaRPr b="0" lang="fr-FR" sz="4400" spc="-1" strike="noStrike">
              <a:latin typeface="Arial"/>
            </a:endParaRPr>
          </a:p>
        </p:txBody>
      </p:sp>
      <p:sp>
        <p:nvSpPr>
          <p:cNvPr id="135" name="data.gouv.fr…"/>
          <p:cNvSpPr/>
          <p:nvPr/>
        </p:nvSpPr>
        <p:spPr>
          <a:xfrm>
            <a:off x="8921880" y="6020640"/>
            <a:ext cx="6538680" cy="6348240"/>
          </a:xfrm>
          <a:prstGeom prst="rect">
            <a:avLst/>
          </a:prstGeom>
          <a:noFill/>
          <a:ln w="12700">
            <a:noFill/>
          </a:ln>
        </p:spPr>
        <p:style>
          <a:lnRef idx="0"/>
          <a:fillRef idx="0"/>
          <a:effectRef idx="0"/>
          <a:fontRef idx="minor"/>
        </p:style>
        <p:txBody>
          <a:bodyPr lIns="50760" rIns="50760" tIns="50760" bIns="50760" anchor="t">
            <a:normAutofit/>
          </a:bodyPr>
          <a:p>
            <a:pPr marL="507960" indent="-507960">
              <a:lnSpc>
                <a:spcPct val="110000"/>
              </a:lnSpc>
              <a:spcBef>
                <a:spcPts val="2999"/>
              </a:spcBef>
              <a:buClr>
                <a:srgbClr val="1e1e1e"/>
              </a:buClr>
              <a:buSzPct val="123000"/>
              <a:buFont typeface="Symbol"/>
              <a:buChar char=""/>
            </a:pPr>
            <a:r>
              <a:rPr b="0" lang="fr-FR" sz="5900" spc="-1" strike="noStrike">
                <a:solidFill>
                  <a:srgbClr val="1e1e1e"/>
                </a:solidFill>
                <a:latin typeface="Marianne"/>
                <a:ea typeface="Arial"/>
              </a:rPr>
              <a:t>Cadastre</a:t>
            </a:r>
            <a:endParaRPr b="0" lang="fr-FR" sz="5900" spc="-1" strike="noStrike">
              <a:latin typeface="Arial"/>
            </a:endParaRPr>
          </a:p>
          <a:p>
            <a:pPr marL="507960" indent="-507960">
              <a:lnSpc>
                <a:spcPct val="110000"/>
              </a:lnSpc>
              <a:spcBef>
                <a:spcPts val="2999"/>
              </a:spcBef>
              <a:buClr>
                <a:srgbClr val="1e1e1e"/>
              </a:buClr>
              <a:buSzPct val="123000"/>
              <a:buFont typeface="Symbol"/>
              <a:buChar char=""/>
            </a:pPr>
            <a:r>
              <a:rPr b="0" lang="fr-FR" sz="5900" spc="-1" strike="noStrike">
                <a:solidFill>
                  <a:srgbClr val="1e1e1e"/>
                </a:solidFill>
                <a:latin typeface="Marianne"/>
                <a:ea typeface="Arial"/>
              </a:rPr>
              <a:t>DVF</a:t>
            </a:r>
            <a:endParaRPr b="0" lang="fr-FR" sz="5900" spc="-1" strike="noStrike">
              <a:latin typeface="Arial"/>
            </a:endParaRPr>
          </a:p>
        </p:txBody>
      </p:sp>
      <p:sp>
        <p:nvSpPr>
          <p:cNvPr id="136" name="Pour aller plus loin"/>
          <p:cNvSpPr/>
          <p:nvPr/>
        </p:nvSpPr>
        <p:spPr>
          <a:xfrm>
            <a:off x="16679520" y="4280400"/>
            <a:ext cx="6475320" cy="1080360"/>
          </a:xfrm>
          <a:prstGeom prst="rect">
            <a:avLst/>
          </a:prstGeom>
          <a:noFill/>
          <a:ln w="63500">
            <a:solidFill>
              <a:srgbClr val="000091"/>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1" lang="fr-FR" sz="4400" spc="-1" strike="noStrike">
                <a:solidFill>
                  <a:srgbClr val="000091"/>
                </a:solidFill>
                <a:latin typeface="Marianne"/>
                <a:ea typeface="Arial"/>
              </a:rPr>
              <a:t>Les perspectives</a:t>
            </a:r>
            <a:endParaRPr b="0" lang="fr-FR" sz="4400" spc="-1" strike="noStrike">
              <a:latin typeface="Arial"/>
            </a:endParaRPr>
          </a:p>
        </p:txBody>
      </p:sp>
      <p:sp>
        <p:nvSpPr>
          <p:cNvPr id="137" name="Qualité…"/>
          <p:cNvSpPr/>
          <p:nvPr/>
        </p:nvSpPr>
        <p:spPr>
          <a:xfrm>
            <a:off x="16647840" y="6020640"/>
            <a:ext cx="6538680" cy="6348240"/>
          </a:xfrm>
          <a:prstGeom prst="rect">
            <a:avLst/>
          </a:prstGeom>
          <a:noFill/>
          <a:ln w="12700">
            <a:noFill/>
          </a:ln>
        </p:spPr>
        <p:style>
          <a:lnRef idx="0"/>
          <a:fillRef idx="0"/>
          <a:effectRef idx="0"/>
          <a:fontRef idx="minor"/>
        </p:style>
        <p:txBody>
          <a:bodyPr lIns="50760" rIns="50760" tIns="50760" bIns="50760" anchor="t">
            <a:normAutofit/>
          </a:bodyPr>
          <a:p>
            <a:pPr marL="507960" indent="-507960">
              <a:lnSpc>
                <a:spcPct val="110000"/>
              </a:lnSpc>
              <a:spcBef>
                <a:spcPts val="4501"/>
              </a:spcBef>
              <a:buClr>
                <a:srgbClr val="1e1e1e"/>
              </a:buClr>
              <a:buSzPct val="123000"/>
              <a:buFont typeface="Symbol"/>
              <a:buChar char=""/>
            </a:pPr>
            <a:r>
              <a:rPr b="0" lang="fr-FR" sz="5900" spc="-1" strike="noStrike">
                <a:solidFill>
                  <a:srgbClr val="1e1e1e"/>
                </a:solidFill>
                <a:latin typeface="Marianne"/>
                <a:ea typeface="Arial"/>
              </a:rPr>
              <a:t>Maintenance</a:t>
            </a:r>
            <a:endParaRPr b="0" lang="fr-FR" sz="5900" spc="-1" strike="noStrike">
              <a:latin typeface="Arial"/>
            </a:endParaRPr>
          </a:p>
          <a:p>
            <a:pPr marL="507960" indent="-507960">
              <a:lnSpc>
                <a:spcPct val="110000"/>
              </a:lnSpc>
              <a:spcBef>
                <a:spcPts val="4501"/>
              </a:spcBef>
              <a:buClr>
                <a:srgbClr val="1e1e1e"/>
              </a:buClr>
              <a:buSzPct val="123000"/>
              <a:buFont typeface="Symbol"/>
              <a:buChar char=""/>
            </a:pPr>
            <a:r>
              <a:rPr b="0" lang="fr-FR" sz="5900" spc="-1" strike="noStrike">
                <a:solidFill>
                  <a:srgbClr val="1e1e1e"/>
                </a:solidFill>
                <a:latin typeface="Marianne"/>
                <a:ea typeface="Arial"/>
              </a:rPr>
              <a:t>Directions à venir</a:t>
            </a:r>
            <a:endParaRPr b="0" lang="fr-FR" sz="5900" spc="-1" strike="noStrike">
              <a:latin typeface="Arial"/>
            </a:endParaRPr>
          </a:p>
          <a:p>
            <a:pPr marL="507960" indent="-507960">
              <a:lnSpc>
                <a:spcPct val="110000"/>
              </a:lnSpc>
              <a:spcBef>
                <a:spcPts val="4501"/>
              </a:spcBef>
              <a:buClr>
                <a:srgbClr val="1e1e1e"/>
              </a:buClr>
              <a:buSzPct val="123000"/>
              <a:buFont typeface="Symbol"/>
              <a:buChar char=""/>
            </a:pPr>
            <a:r>
              <a:rPr b="0" lang="fr-FR" sz="5900" spc="-1" strike="noStrike">
                <a:solidFill>
                  <a:srgbClr val="1e1e1e"/>
                </a:solidFill>
                <a:latin typeface="Marianne"/>
                <a:ea typeface="Arial"/>
              </a:rPr>
              <a:t>Lien RPCU</a:t>
            </a:r>
            <a:endParaRPr b="0" lang="fr-FR" sz="5900" spc="-1" strike="noStrike">
              <a:latin typeface="Arial"/>
            </a:endParaRPr>
          </a:p>
        </p:txBody>
      </p:sp>
      <p:sp>
        <p:nvSpPr>
          <p:cNvPr id="138" name="PROGRAMME"/>
          <p:cNvSpPr/>
          <p:nvPr/>
        </p:nvSpPr>
        <p:spPr>
          <a:xfrm>
            <a:off x="1221120" y="1104840"/>
            <a:ext cx="3926520" cy="862560"/>
          </a:xfrm>
          <a:prstGeom prst="rect">
            <a:avLst/>
          </a:prstGeom>
          <a:noFill/>
          <a:ln w="50800">
            <a:solidFill>
              <a:srgbClr val="00138d"/>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0" lang="fr-FR" sz="3600" spc="-1" strike="noStrike" cap="all">
                <a:solidFill>
                  <a:srgbClr val="00138d"/>
                </a:solidFill>
                <a:latin typeface="Marianne"/>
                <a:ea typeface="Arial"/>
              </a:rPr>
              <a:t>PROGRAMME</a:t>
            </a:r>
            <a:endParaRPr b="0" lang="fr-FR" sz="36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360000" y="3753720"/>
            <a:ext cx="23579280" cy="6206760"/>
          </a:xfrm>
          <a:prstGeom prst="rect">
            <a:avLst/>
          </a:prstGeom>
          <a:noFill/>
          <a:ln w="12600">
            <a:noFill/>
          </a:ln>
        </p:spPr>
        <p:txBody>
          <a:bodyPr lIns="50760" rIns="50760" tIns="50760" bIns="50760" anchor="ctr">
            <a:noAutofit/>
          </a:bodyPr>
          <a:p>
            <a:pPr algn="ctr">
              <a:lnSpc>
                <a:spcPct val="80000"/>
              </a:lnSpc>
              <a:tabLst>
                <a:tab algn="l" pos="0"/>
              </a:tabLst>
            </a:pPr>
            <a:r>
              <a:rPr b="1" lang="fr-FR" sz="18000" spc="-395" strike="noStrike">
                <a:solidFill>
                  <a:srgbClr val="000091"/>
                </a:solidFill>
                <a:latin typeface="Marianne"/>
                <a:ea typeface="Arial"/>
              </a:rPr>
              <a:t>Origine du service</a:t>
            </a:r>
            <a:br/>
            <a:r>
              <a:rPr b="1" lang="fr-FR" sz="18000" spc="-395" strike="noStrike">
                <a:solidFill>
                  <a:srgbClr val="000091"/>
                </a:solidFill>
                <a:latin typeface="Marianne"/>
                <a:ea typeface="Arial"/>
              </a:rPr>
              <a:t>cadastre.data.gouv.fr</a:t>
            </a:r>
            <a:endParaRPr b="0" lang="fr-FR" sz="180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Principe de l'open data par défaut… 1"/>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Destiné à lever l’impôt</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Données disponibles seulement sur </a:t>
            </a:r>
            <a:r>
              <a:rPr b="0" lang="fr-FR" sz="5600" spc="-1" strike="noStrike" u="sng">
                <a:uFillTx/>
                <a:latin typeface="Marianne"/>
                <a:ea typeface="Arial"/>
                <a:hlinkClick r:id="rId1"/>
              </a:rPr>
              <a:t>http://cadastre.gouv.fr</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 </a:t>
            </a:r>
            <a:r>
              <a:rPr b="0" lang="fr-FR" sz="5600" spc="-1" strike="noStrike">
                <a:solidFill>
                  <a:srgbClr val="1e1e1e"/>
                </a:solidFill>
                <a:latin typeface="Marianne"/>
                <a:ea typeface="Arial"/>
              </a:rPr>
              <a:t>Seuls les acteurs institutionnels accédaient aux contours comme aux informations de la matrice cadastrale</a:t>
            </a:r>
            <a:endParaRPr b="0" lang="fr-FR" sz="5600" spc="-1" strike="noStrike">
              <a:latin typeface="Arial"/>
            </a:endParaRPr>
          </a:p>
        </p:txBody>
      </p:sp>
      <p:sp>
        <p:nvSpPr>
          <p:cNvPr id="141" name="PlaceHolder 1"/>
          <p:cNvSpPr>
            <a:spLocks noGrp="1"/>
          </p:cNvSpPr>
          <p:nvPr>
            <p:ph/>
          </p:nvPr>
        </p:nvSpPr>
        <p:spPr>
          <a:xfrm>
            <a:off x="1206360" y="2433600"/>
            <a:ext cx="15145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Cadastre</a:t>
            </a:r>
            <a:endParaRPr b="0" lang="fr-FR" sz="5400" spc="-1" strike="noStrike">
              <a:latin typeface="Arial"/>
            </a:endParaRPr>
          </a:p>
        </p:txBody>
      </p:sp>
      <p:sp>
        <p:nvSpPr>
          <p:cNvPr id="142" name="Juridique 1"/>
          <p:cNvSpPr/>
          <p:nvPr/>
        </p:nvSpPr>
        <p:spPr>
          <a:xfrm>
            <a:off x="1221120" y="1104840"/>
            <a:ext cx="3590640" cy="862560"/>
          </a:xfrm>
          <a:prstGeom prst="rect">
            <a:avLst/>
          </a:prstGeom>
          <a:noFill/>
          <a:ln w="50800">
            <a:solidFill>
              <a:srgbClr val="00138d"/>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0" lang="fr-FR" sz="3600" spc="-1" strike="noStrike" cap="all">
                <a:solidFill>
                  <a:srgbClr val="00138d"/>
                </a:solidFill>
                <a:latin typeface="Marianne"/>
                <a:ea typeface="Arial"/>
              </a:rPr>
              <a:t>RAPPEL</a:t>
            </a:r>
            <a:endParaRPr b="0" lang="fr-FR"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 1978 - Loi CADA… 1"/>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a:lnSpc>
                <a:spcPct val="110000"/>
              </a:lnSpc>
              <a:spcBef>
                <a:spcPts val="4501"/>
              </a:spcBef>
              <a:tabLst>
                <a:tab algn="l" pos="0"/>
              </a:tabLst>
            </a:pPr>
            <a:r>
              <a:rPr b="1" lang="fr-FR" sz="5600" spc="-1" strike="noStrike">
                <a:solidFill>
                  <a:srgbClr val="1e1e1e"/>
                </a:solidFill>
                <a:latin typeface="Marianne"/>
                <a:ea typeface="Arial"/>
              </a:rPr>
              <a:t>📖 </a:t>
            </a:r>
            <a:r>
              <a:rPr b="1" lang="fr-FR" sz="5600" spc="-1" strike="noStrike">
                <a:solidFill>
                  <a:srgbClr val="1e1e1e"/>
                </a:solidFill>
                <a:latin typeface="Marianne"/>
                <a:ea typeface="Arial"/>
              </a:rPr>
              <a:t>1978 - Loi CADA</a:t>
            </a:r>
            <a:endParaRPr b="0" lang="fr-FR" sz="5600" spc="-1" strike="noStrike">
              <a:latin typeface="Arial"/>
            </a:endParaRPr>
          </a:p>
          <a:p>
            <a:pPr lvl="1" marL="1219320" indent="-609480">
              <a:lnSpc>
                <a:spcPct val="110000"/>
              </a:lnSpc>
              <a:spcBef>
                <a:spcPts val="2001"/>
              </a:spcBef>
              <a:buClr>
                <a:srgbClr val="1e1e1e"/>
              </a:buClr>
              <a:buSzPct val="123000"/>
              <a:buFont typeface="Symbol"/>
              <a:buChar char=""/>
              <a:tabLst>
                <a:tab algn="l" pos="0"/>
              </a:tabLst>
            </a:pPr>
            <a:r>
              <a:rPr b="0" lang="fr-FR" sz="5600" spc="-1" strike="noStrike">
                <a:solidFill>
                  <a:srgbClr val="1e1e1e"/>
                </a:solidFill>
                <a:latin typeface="Marianne"/>
                <a:ea typeface="Arial"/>
              </a:rPr>
              <a:t>Liberté d'accès aux documents administratifs</a:t>
            </a:r>
            <a:endParaRPr b="0" lang="fr-FR" sz="5600" spc="-1" strike="noStrike">
              <a:latin typeface="Arial"/>
            </a:endParaRPr>
          </a:p>
          <a:p>
            <a:pPr lvl="1" marL="1219320" indent="-609480">
              <a:lnSpc>
                <a:spcPct val="110000"/>
              </a:lnSpc>
              <a:spcBef>
                <a:spcPts val="2001"/>
              </a:spcBef>
              <a:buClr>
                <a:srgbClr val="1e1e1e"/>
              </a:buClr>
              <a:buSzPct val="123000"/>
              <a:buFont typeface="Symbol"/>
              <a:buChar char=""/>
              <a:tabLst>
                <a:tab algn="l" pos="0"/>
              </a:tabLst>
            </a:pPr>
            <a:r>
              <a:rPr b="0" lang="fr-FR" sz="5600" spc="-1" strike="noStrike">
                <a:solidFill>
                  <a:srgbClr val="1e1e1e"/>
                </a:solidFill>
                <a:latin typeface="Marianne"/>
                <a:ea typeface="Arial"/>
              </a:rPr>
              <a:t>Liberté de réutilisation</a:t>
            </a:r>
            <a:endParaRPr b="0" lang="fr-FR" sz="5600" spc="-1" strike="noStrike">
              <a:latin typeface="Arial"/>
            </a:endParaRPr>
          </a:p>
          <a:p>
            <a:pPr lvl="1" marL="1219320" indent="-609480">
              <a:lnSpc>
                <a:spcPct val="110000"/>
              </a:lnSpc>
              <a:spcBef>
                <a:spcPts val="2001"/>
              </a:spcBef>
              <a:buClr>
                <a:srgbClr val="1e1e1e"/>
              </a:buClr>
              <a:buSzPct val="123000"/>
              <a:buFont typeface="Symbol"/>
              <a:buChar char=""/>
              <a:tabLst>
                <a:tab algn="l" pos="0"/>
              </a:tabLst>
            </a:pPr>
            <a:r>
              <a:rPr b="0" lang="fr-FR" sz="5600" spc="-1" strike="noStrike">
                <a:solidFill>
                  <a:srgbClr val="1e1e1e"/>
                </a:solidFill>
                <a:latin typeface="Marianne"/>
                <a:ea typeface="Arial"/>
              </a:rPr>
              <a:t>Une autorité administrative indépendante : la CADA</a:t>
            </a:r>
            <a:endParaRPr b="0" lang="fr-FR" sz="5600" spc="-1" strike="noStrike">
              <a:latin typeface="Arial"/>
            </a:endParaRPr>
          </a:p>
          <a:p>
            <a:pPr>
              <a:lnSpc>
                <a:spcPct val="110000"/>
              </a:lnSpc>
              <a:spcBef>
                <a:spcPts val="4501"/>
              </a:spcBef>
              <a:tabLst>
                <a:tab algn="l" pos="0"/>
              </a:tabLst>
            </a:pPr>
            <a:r>
              <a:rPr b="1" lang="fr-FR" sz="5600" spc="-1" strike="noStrike">
                <a:solidFill>
                  <a:srgbClr val="1e1e1e"/>
                </a:solidFill>
                <a:latin typeface="Marianne"/>
                <a:ea typeface="Arial"/>
              </a:rPr>
              <a:t>🇪🇺 </a:t>
            </a:r>
            <a:r>
              <a:rPr b="1" lang="fr-FR" sz="5600" spc="-1" strike="noStrike">
                <a:solidFill>
                  <a:srgbClr val="1e1e1e"/>
                </a:solidFill>
                <a:latin typeface="Marianne"/>
                <a:ea typeface="Arial"/>
              </a:rPr>
              <a:t>2005 - Directive européenne sur l'Open Data</a:t>
            </a:r>
            <a:endParaRPr b="0" lang="fr-FR" sz="5600" spc="-1" strike="noStrike">
              <a:latin typeface="Arial"/>
            </a:endParaRPr>
          </a:p>
          <a:p>
            <a:pPr lvl="1" marL="1219320" indent="-609480">
              <a:lnSpc>
                <a:spcPct val="110000"/>
              </a:lnSpc>
              <a:spcBef>
                <a:spcPts val="2001"/>
              </a:spcBef>
              <a:buClr>
                <a:srgbClr val="1e1e1e"/>
              </a:buClr>
              <a:buSzPct val="123000"/>
              <a:buFont typeface="Symbol"/>
              <a:buChar char=""/>
              <a:tabLst>
                <a:tab algn="l" pos="0"/>
              </a:tabLst>
            </a:pPr>
            <a:r>
              <a:rPr b="0" lang="fr-FR" sz="5600" spc="-1" strike="noStrike">
                <a:solidFill>
                  <a:srgbClr val="1e1e1e"/>
                </a:solidFill>
                <a:latin typeface="Marianne"/>
                <a:ea typeface="Arial"/>
              </a:rPr>
              <a:t>Création du droit de réutiliser l’information publique</a:t>
            </a:r>
            <a:endParaRPr b="0" lang="fr-FR" sz="5600" spc="-1" strike="noStrike">
              <a:latin typeface="Arial"/>
            </a:endParaRPr>
          </a:p>
        </p:txBody>
      </p:sp>
      <p:sp>
        <p:nvSpPr>
          <p:cNvPr id="144" name="PlaceHolder 1"/>
          <p:cNvSpPr>
            <a:spLocks noGrp="1"/>
          </p:cNvSpPr>
          <p:nvPr>
            <p:ph/>
          </p:nvPr>
        </p:nvSpPr>
        <p:spPr>
          <a:xfrm>
            <a:off x="1206360" y="2433600"/>
            <a:ext cx="1100772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Cadre juridique</a:t>
            </a:r>
            <a:endParaRPr b="0" lang="fr-FR" sz="5400" spc="-1" strike="noStrike">
              <a:latin typeface="Arial"/>
            </a:endParaRPr>
          </a:p>
        </p:txBody>
      </p:sp>
      <p:sp>
        <p:nvSpPr>
          <p:cNvPr id="145" name="PlaceHolder 2"/>
          <p:cNvSpPr>
            <a:spLocks noGrp="1"/>
          </p:cNvSpPr>
          <p:nvPr>
            <p:ph/>
          </p:nvPr>
        </p:nvSpPr>
        <p:spPr>
          <a:xfrm>
            <a:off x="1221120" y="1104840"/>
            <a:ext cx="3590640" cy="862560"/>
          </a:xfrm>
          <a:prstGeom prst="rect">
            <a:avLst/>
          </a:prstGeom>
          <a:noFill/>
          <a:ln w="50760">
            <a:solidFill>
              <a:srgbClr val="00138d"/>
            </a:solidFill>
            <a:miter/>
          </a:ln>
        </p:spPr>
        <p:txBody>
          <a:bodyPr lIns="50760" rIns="50760" tIns="50760" bIns="50760" anchor="ctr">
            <a:noAutofit/>
          </a:bodyPr>
          <a:p>
            <a:pPr algn="ctr">
              <a:lnSpc>
                <a:spcPct val="100000"/>
              </a:lnSpc>
              <a:tabLst>
                <a:tab algn="l" pos="0"/>
              </a:tabLst>
            </a:pPr>
            <a:r>
              <a:rPr b="0" lang="fr-FR" sz="3600" spc="-1" strike="noStrike" cap="all">
                <a:solidFill>
                  <a:srgbClr val="00138d"/>
                </a:solidFill>
                <a:latin typeface="Marianne"/>
                <a:ea typeface="Arial"/>
              </a:rPr>
              <a:t>Juridique</a:t>
            </a:r>
            <a:endParaRPr b="0" lang="fr-FR" sz="36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Principe de l'open data par défaut… 3"/>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Principe de </a:t>
            </a:r>
            <a:r>
              <a:rPr b="1" lang="fr-FR" sz="5600" spc="-1" strike="noStrike">
                <a:solidFill>
                  <a:srgbClr val="1e1e1e"/>
                </a:solidFill>
                <a:latin typeface="Marianne"/>
                <a:ea typeface="Arial"/>
              </a:rPr>
              <a:t>l'open data par défaut</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1" lang="fr-FR" sz="5600" spc="-1" strike="noStrike">
                <a:solidFill>
                  <a:srgbClr val="1e1e1e"/>
                </a:solidFill>
                <a:latin typeface="Marianne"/>
                <a:ea typeface="Arial"/>
              </a:rPr>
              <a:t>Obligation</a:t>
            </a:r>
            <a:r>
              <a:rPr b="0" lang="fr-FR" sz="5600" spc="-1" strike="noStrike">
                <a:solidFill>
                  <a:srgbClr val="1e1e1e"/>
                </a:solidFill>
                <a:latin typeface="Marianne"/>
                <a:ea typeface="Arial"/>
              </a:rPr>
              <a:t> pour les collectivités territoriales</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Acteurs chargés d'une mission de service public</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Législations sectorielles ou territoriales</a:t>
            </a:r>
            <a:endParaRPr b="0" lang="fr-FR" sz="5600" spc="-1" strike="noStrike">
              <a:latin typeface="Arial"/>
            </a:endParaRPr>
          </a:p>
        </p:txBody>
      </p:sp>
      <p:sp>
        <p:nvSpPr>
          <p:cNvPr id="147" name="PlaceHolder 1"/>
          <p:cNvSpPr>
            <a:spLocks noGrp="1"/>
          </p:cNvSpPr>
          <p:nvPr>
            <p:ph/>
          </p:nvPr>
        </p:nvSpPr>
        <p:spPr>
          <a:xfrm>
            <a:off x="1206360" y="2433600"/>
            <a:ext cx="15145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2016 - Loi pour une République numérique</a:t>
            </a:r>
            <a:endParaRPr b="0" lang="fr-FR" sz="5400" spc="-1" strike="noStrike">
              <a:latin typeface="Arial"/>
            </a:endParaRPr>
          </a:p>
        </p:txBody>
      </p:sp>
      <p:sp>
        <p:nvSpPr>
          <p:cNvPr id="148" name="🧑🏼⚖️ economie.gouv.fr/republique-numerique 3"/>
          <p:cNvSpPr/>
          <p:nvPr/>
        </p:nvSpPr>
        <p:spPr>
          <a:xfrm>
            <a:off x="11561040" y="11652480"/>
            <a:ext cx="11961720" cy="1259280"/>
          </a:xfrm>
          <a:prstGeom prst="rect">
            <a:avLst/>
          </a:prstGeom>
          <a:noFill/>
          <a:ln w="12700">
            <a:noFill/>
          </a:ln>
        </p:spPr>
        <p:style>
          <a:lnRef idx="0"/>
          <a:fillRef idx="0"/>
          <a:effectRef idx="0"/>
          <a:fontRef idx="minor"/>
        </p:style>
        <p:txBody>
          <a:bodyPr lIns="50760" rIns="50760" tIns="50760" bIns="50760" anchor="ctr">
            <a:normAutofit fontScale="83000"/>
          </a:bodyPr>
          <a:p>
            <a:pPr algn="r">
              <a:lnSpc>
                <a:spcPct val="110000"/>
              </a:lnSpc>
              <a:spcBef>
                <a:spcPts val="2701"/>
              </a:spcBef>
              <a:tabLst>
                <a:tab algn="l" pos="0"/>
              </a:tabLst>
            </a:pPr>
            <a:r>
              <a:rPr b="0" lang="fr-FR" sz="4560" spc="-1" strike="noStrike">
                <a:solidFill>
                  <a:srgbClr val="1e1e1e"/>
                </a:solidFill>
                <a:latin typeface="Arial"/>
                <a:ea typeface="Arial"/>
              </a:rPr>
              <a:t>🧑🏼‍⚖️ </a:t>
            </a:r>
            <a:r>
              <a:rPr b="1" lang="fr-FR" sz="4600" spc="-1" strike="noStrike" u="sng">
                <a:uFillTx/>
                <a:latin typeface="Marianne"/>
                <a:ea typeface="Arial"/>
                <a:hlinkClick r:id="rId1"/>
              </a:rPr>
              <a:t>economie.gouv.fr/republique-numerique</a:t>
            </a:r>
            <a:endParaRPr b="0" lang="fr-FR" sz="4600" spc="-1" strike="noStrike">
              <a:latin typeface="Arial"/>
            </a:endParaRPr>
          </a:p>
        </p:txBody>
      </p:sp>
      <p:sp>
        <p:nvSpPr>
          <p:cNvPr id="149" name="Juridique 3"/>
          <p:cNvSpPr/>
          <p:nvPr/>
        </p:nvSpPr>
        <p:spPr>
          <a:xfrm>
            <a:off x="1221120" y="1104840"/>
            <a:ext cx="3590640" cy="862560"/>
          </a:xfrm>
          <a:prstGeom prst="rect">
            <a:avLst/>
          </a:prstGeom>
          <a:noFill/>
          <a:ln w="50800">
            <a:solidFill>
              <a:srgbClr val="00138d"/>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0" lang="fr-FR" sz="3600" spc="-1" strike="noStrike" cap="all">
                <a:solidFill>
                  <a:srgbClr val="00138d"/>
                </a:solidFill>
                <a:latin typeface="Marianne"/>
                <a:ea typeface="Arial"/>
              </a:rPr>
              <a:t>Juridique</a:t>
            </a:r>
            <a:endParaRPr b="0" lang="fr-FR" sz="36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Principe de l'open data par défaut… 2"/>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fontScale="91000"/>
          </a:bodyPr>
          <a:p>
            <a:pPr>
              <a:lnSpc>
                <a:spcPct val="110000"/>
              </a:lnSpc>
              <a:spcBef>
                <a:spcPts val="4501"/>
              </a:spcBef>
            </a:pPr>
            <a:r>
              <a:rPr b="0" lang="fr-FR" sz="5600" spc="-1" strike="noStrike">
                <a:solidFill>
                  <a:srgbClr val="1e1e1e"/>
                </a:solidFill>
                <a:latin typeface="Marianne"/>
                <a:ea typeface="Arial"/>
              </a:rPr>
              <a:t>Par le décret n° 2017-331 du 14 mars 2017, suite à la loi pour une République Numérique, est ajouté l'article R321-5 du code des relations entre le public et l'administration qui définit :</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i="1" lang="fr-FR" sz="5600" spc="-1" strike="noStrike" u="sng">
                <a:solidFill>
                  <a:srgbClr val="0000ff"/>
                </a:solidFill>
                <a:uFillTx/>
                <a:latin typeface="Marianne"/>
                <a:ea typeface="Arial"/>
                <a:hlinkClick r:id="rId1"/>
              </a:rPr>
              <a:t>Le service public des données de référence</a:t>
            </a:r>
            <a:r>
              <a:rPr b="0" i="1" lang="fr-FR" sz="5600" spc="-1" strike="noStrike">
                <a:solidFill>
                  <a:srgbClr val="1e1e1e"/>
                </a:solidFill>
                <a:latin typeface="Marianne"/>
                <a:ea typeface="Arial"/>
              </a:rPr>
              <a:t> met à la disposition du public les données suivantes :</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i="1" lang="fr-FR" sz="5600" spc="-1" strike="noStrike">
                <a:solidFill>
                  <a:srgbClr val="1e1e1e"/>
                </a:solidFill>
                <a:latin typeface="Marianne"/>
                <a:ea typeface="Arial"/>
              </a:rPr>
              <a:t>3° </a:t>
            </a:r>
            <a:r>
              <a:rPr b="1" i="1" lang="fr-FR" sz="5600" spc="-1" strike="noStrike">
                <a:solidFill>
                  <a:srgbClr val="1e1e1e"/>
                </a:solidFill>
                <a:latin typeface="Marianne"/>
                <a:ea typeface="Arial"/>
              </a:rPr>
              <a:t>Le plan cadastral informatisé</a:t>
            </a:r>
            <a:r>
              <a:rPr b="0" i="1" lang="fr-FR" sz="5600" spc="-1" strike="noStrike">
                <a:solidFill>
                  <a:srgbClr val="1e1e1e"/>
                </a:solidFill>
                <a:latin typeface="Marianne"/>
                <a:ea typeface="Arial"/>
              </a:rPr>
              <a:t>, mentionné à </a:t>
            </a:r>
            <a:r>
              <a:rPr b="0" i="1" lang="fr-FR" sz="5600" spc="-1" strike="noStrike" u="sng">
                <a:uFillTx/>
                <a:latin typeface="Marianne"/>
                <a:ea typeface="Arial"/>
                <a:hlinkClick r:id="rId2"/>
              </a:rPr>
              <a:t>l’article L. 127-10 du code de l'environnement</a:t>
            </a:r>
            <a:r>
              <a:rPr b="0" i="1" lang="fr-FR" sz="5600" spc="-1" strike="noStrike">
                <a:solidFill>
                  <a:srgbClr val="1e1e1e"/>
                </a:solidFill>
                <a:latin typeface="Marianne"/>
                <a:ea typeface="Arial"/>
              </a:rPr>
              <a:t>, produit par la direction générale des finances publiques</a:t>
            </a:r>
            <a:endParaRPr b="0" lang="fr-FR" sz="5600" spc="-1" strike="noStrike">
              <a:latin typeface="Arial"/>
            </a:endParaRPr>
          </a:p>
        </p:txBody>
      </p:sp>
      <p:sp>
        <p:nvSpPr>
          <p:cNvPr id="151"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Création du </a:t>
            </a:r>
            <a:r>
              <a:rPr b="1" lang="fr-FR" sz="5400" spc="-1" strike="noStrike">
                <a:solidFill>
                  <a:srgbClr val="ffffff"/>
                </a:solidFill>
                <a:latin typeface="Marianne"/>
                <a:ea typeface="Arial"/>
                <a:hlinkClick r:id="rId3"/>
              </a:rPr>
              <a:t>service public des données de référence (SPD)</a:t>
            </a:r>
            <a:endParaRPr b="0" lang="fr-FR" sz="5400" spc="-1" strike="noStrike">
              <a:latin typeface="Arial"/>
            </a:endParaRPr>
          </a:p>
        </p:txBody>
      </p:sp>
      <p:sp>
        <p:nvSpPr>
          <p:cNvPr id="152" name="Juridique 2"/>
          <p:cNvSpPr/>
          <p:nvPr/>
        </p:nvSpPr>
        <p:spPr>
          <a:xfrm>
            <a:off x="1221120" y="1104840"/>
            <a:ext cx="3590640" cy="862560"/>
          </a:xfrm>
          <a:prstGeom prst="rect">
            <a:avLst/>
          </a:prstGeom>
          <a:noFill/>
          <a:ln w="50800">
            <a:solidFill>
              <a:srgbClr val="00138d"/>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0" lang="fr-FR" sz="3600" spc="-1" strike="noStrike" cap="all">
                <a:solidFill>
                  <a:srgbClr val="00138d"/>
                </a:solidFill>
                <a:latin typeface="Marianne"/>
                <a:ea typeface="Arial"/>
              </a:rPr>
              <a:t>Juridique</a:t>
            </a:r>
            <a:endParaRPr b="0" lang="fr-FR"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Principe de l'open data par défaut… 4"/>
          <p:cNvSpPr/>
          <p:nvPr/>
        </p:nvSpPr>
        <p:spPr>
          <a:xfrm>
            <a:off x="1206360" y="4248360"/>
            <a:ext cx="21969360" cy="8254080"/>
          </a:xfrm>
          <a:prstGeom prst="rect">
            <a:avLst/>
          </a:prstGeom>
          <a:noFill/>
          <a:ln w="12700">
            <a:noFill/>
          </a:ln>
        </p:spPr>
        <p:style>
          <a:lnRef idx="0"/>
          <a:fillRef idx="0"/>
          <a:effectRef idx="0"/>
          <a:fontRef idx="minor"/>
        </p:style>
        <p:txBody>
          <a:bodyPr lIns="50760" rIns="50760" tIns="50760" bIns="50760" anchor="ctr">
            <a:normAutofit/>
          </a:bodyPr>
          <a:p>
            <a:pPr>
              <a:lnSpc>
                <a:spcPct val="110000"/>
              </a:lnSpc>
              <a:spcBef>
                <a:spcPts val="4501"/>
              </a:spcBef>
            </a:pPr>
            <a:r>
              <a:rPr b="0" lang="fr-FR" sz="5600" spc="-1" strike="noStrike">
                <a:solidFill>
                  <a:srgbClr val="1e1e1e"/>
                </a:solidFill>
                <a:latin typeface="Marianne"/>
                <a:ea typeface="Arial"/>
              </a:rPr>
              <a:t>Le site a été mis en place pour permettre l'accès simplifié aux données</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par millésimes</a:t>
            </a:r>
            <a:endParaRPr b="0" lang="fr-FR" sz="5600" spc="-1" strike="noStrike">
              <a:latin typeface="Arial"/>
            </a:endParaRPr>
          </a:p>
          <a:p>
            <a:pPr marL="609480" indent="-609480">
              <a:lnSpc>
                <a:spcPct val="110000"/>
              </a:lnSpc>
              <a:spcBef>
                <a:spcPts val="4501"/>
              </a:spcBef>
              <a:buClr>
                <a:srgbClr val="1e1e1e"/>
              </a:buClr>
              <a:buSzPct val="123000"/>
              <a:buFont typeface="Symbol"/>
              <a:buChar char=""/>
            </a:pPr>
            <a:r>
              <a:rPr b="0" lang="fr-FR" sz="5600" spc="-1" strike="noStrike">
                <a:solidFill>
                  <a:srgbClr val="1e1e1e"/>
                </a:solidFill>
                <a:latin typeface="Marianne"/>
                <a:ea typeface="Arial"/>
              </a:rPr>
              <a:t>s’appuyant sur un formulaire de téléchargement qui utilise une l'API pour télécharger à la demande</a:t>
            </a:r>
            <a:endParaRPr b="0" lang="fr-FR" sz="5600" spc="-1" strike="noStrike">
              <a:latin typeface="Arial"/>
            </a:endParaRPr>
          </a:p>
        </p:txBody>
      </p:sp>
      <p:sp>
        <p:nvSpPr>
          <p:cNvPr id="154" name="PlaceHolder 1"/>
          <p:cNvSpPr>
            <a:spLocks noGrp="1"/>
          </p:cNvSpPr>
          <p:nvPr>
            <p:ph/>
          </p:nvPr>
        </p:nvSpPr>
        <p:spPr>
          <a:xfrm>
            <a:off x="1206360" y="2433600"/>
            <a:ext cx="20932560" cy="1374120"/>
          </a:xfrm>
          <a:prstGeom prst="rect">
            <a:avLst/>
          </a:prstGeom>
          <a:solidFill>
            <a:srgbClr val="00138d"/>
          </a:solidFill>
          <a:ln w="12600">
            <a:noFill/>
          </a:ln>
        </p:spPr>
        <p:txBody>
          <a:bodyPr lIns="50760" rIns="50760" tIns="50760" bIns="50760" anchor="ctr">
            <a:noAutofit/>
          </a:bodyPr>
          <a:p>
            <a:pPr algn="ctr">
              <a:lnSpc>
                <a:spcPct val="100000"/>
              </a:lnSpc>
              <a:tabLst>
                <a:tab algn="l" pos="0"/>
              </a:tabLst>
            </a:pPr>
            <a:r>
              <a:rPr b="1" lang="fr-FR" sz="5400" spc="-1" strike="noStrike">
                <a:solidFill>
                  <a:srgbClr val="ffffff"/>
                </a:solidFill>
                <a:latin typeface="Marianne"/>
                <a:ea typeface="Arial"/>
              </a:rPr>
              <a:t>Objectifs initiaux</a:t>
            </a:r>
            <a:endParaRPr b="0" lang="fr-FR" sz="5400" spc="-1" strike="noStrike">
              <a:latin typeface="Arial"/>
            </a:endParaRPr>
          </a:p>
        </p:txBody>
      </p:sp>
      <p:sp>
        <p:nvSpPr>
          <p:cNvPr id="155" name="Juridique 4"/>
          <p:cNvSpPr/>
          <p:nvPr/>
        </p:nvSpPr>
        <p:spPr>
          <a:xfrm>
            <a:off x="1221120" y="1104840"/>
            <a:ext cx="3590640" cy="862560"/>
          </a:xfrm>
          <a:prstGeom prst="rect">
            <a:avLst/>
          </a:prstGeom>
          <a:noFill/>
          <a:ln w="50800">
            <a:solidFill>
              <a:srgbClr val="00138d"/>
            </a:solidFill>
            <a:miter/>
          </a:ln>
        </p:spPr>
        <p:style>
          <a:lnRef idx="0"/>
          <a:fillRef idx="0"/>
          <a:effectRef idx="0"/>
          <a:fontRef idx="minor"/>
        </p:style>
        <p:txBody>
          <a:bodyPr lIns="50760" rIns="50760" tIns="50760" bIns="50760" anchor="ctr">
            <a:noAutofit/>
          </a:bodyPr>
          <a:p>
            <a:pPr algn="ctr">
              <a:lnSpc>
                <a:spcPct val="100000"/>
              </a:lnSpc>
              <a:tabLst>
                <a:tab algn="l" pos="0"/>
              </a:tabLst>
            </a:pPr>
            <a:r>
              <a:rPr b="0" lang="fr-FR" sz="3600" spc="-1" strike="noStrike" cap="all">
                <a:solidFill>
                  <a:srgbClr val="00138d"/>
                </a:solidFill>
                <a:latin typeface="Marianne"/>
                <a:ea typeface="Arial"/>
              </a:rPr>
              <a:t>CONTEXTE</a:t>
            </a:r>
            <a:endParaRPr b="0" lang="fr-FR" sz="36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2119</TotalTime>
  <Application>LibreOffice/7.2.2.2$Linux_X86_64 LibreOffice_project/20$Build-2</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fr-FR</dc:language>
  <cp:lastModifiedBy/>
  <dcterms:modified xsi:type="dcterms:W3CDTF">2021-11-17T14:39:03Z</dcterms:modified>
  <cp:revision>104</cp:revision>
  <dc:subject/>
  <dc:title/>
</cp:coreProperties>
</file>

<file path=docProps/custom.xml><?xml version="1.0" encoding="utf-8"?>
<Properties xmlns="http://schemas.openxmlformats.org/officeDocument/2006/custom-properties" xmlns:vt="http://schemas.openxmlformats.org/officeDocument/2006/docPropsVTypes"/>
</file>